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78" r:id="rId3"/>
    <p:sldId id="292" r:id="rId4"/>
    <p:sldId id="300" r:id="rId5"/>
    <p:sldId id="304" r:id="rId6"/>
    <p:sldId id="287" r:id="rId7"/>
    <p:sldId id="288" r:id="rId8"/>
    <p:sldId id="285" r:id="rId9"/>
    <p:sldId id="286" r:id="rId10"/>
    <p:sldId id="279" r:id="rId11"/>
    <p:sldId id="260" r:id="rId12"/>
    <p:sldId id="289" r:id="rId13"/>
    <p:sldId id="261" r:id="rId14"/>
    <p:sldId id="281" r:id="rId15"/>
    <p:sldId id="318" r:id="rId16"/>
    <p:sldId id="319" r:id="rId17"/>
    <p:sldId id="320" r:id="rId18"/>
    <p:sldId id="280" r:id="rId19"/>
    <p:sldId id="282" r:id="rId20"/>
    <p:sldId id="283" r:id="rId21"/>
    <p:sldId id="296" r:id="rId22"/>
    <p:sldId id="305" r:id="rId23"/>
    <p:sldId id="294" r:id="rId24"/>
    <p:sldId id="297" r:id="rId25"/>
    <p:sldId id="298" r:id="rId26"/>
    <p:sldId id="313" r:id="rId27"/>
    <p:sldId id="306" r:id="rId28"/>
    <p:sldId id="307" r:id="rId29"/>
    <p:sldId id="308" r:id="rId30"/>
    <p:sldId id="275" r:id="rId31"/>
    <p:sldId id="303" r:id="rId32"/>
    <p:sldId id="301" r:id="rId33"/>
    <p:sldId id="302" r:id="rId34"/>
    <p:sldId id="310" r:id="rId35"/>
    <p:sldId id="311" r:id="rId36"/>
    <p:sldId id="321" r:id="rId37"/>
    <p:sldId id="322" r:id="rId38"/>
    <p:sldId id="312" r:id="rId39"/>
    <p:sldId id="257" r:id="rId40"/>
  </p:sldIdLst>
  <p:sldSz cx="9144000" cy="5143500" type="screen16x9"/>
  <p:notesSz cx="6858000" cy="9144000"/>
  <p:defaultTex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1pPr>
    <a:lvl2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D"/>
    <a:srgbClr val="D8D6D6"/>
    <a:srgbClr val="FF006D"/>
    <a:srgbClr val="F44293"/>
    <a:srgbClr val="FFA400"/>
    <a:srgbClr val="6B2770"/>
    <a:srgbClr val="5EEB8F"/>
    <a:srgbClr val="62B600"/>
    <a:srgbClr val="1AACCF"/>
    <a:srgbClr val="78C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428EE-7133-4E03-B0C8-F344CCC7ABA0}" v="2" dt="2024-04-23T19:42:25.571"/>
    <p1510:client id="{C5D9389E-9357-42B7-9C32-210A3090831C}" v="21" dt="2024-04-25T12:03:21.70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9"/>
    <p:restoredTop sz="92640" autoAdjust="0"/>
  </p:normalViewPr>
  <p:slideViewPr>
    <p:cSldViewPr snapToGrid="0" snapToObjects="1">
      <p:cViewPr>
        <p:scale>
          <a:sx n="146" d="100"/>
          <a:sy n="146" d="100"/>
        </p:scale>
        <p:origin x="4000" y="2176"/>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latinLnBrk="0">
      <a:defRPr sz="900" b="0" i="0">
        <a:latin typeface="Aptos" panose="020B0004020202020204" pitchFamily="34" charset="0"/>
        <a:ea typeface="+mj-ea"/>
        <a:cs typeface="Aptos" panose="020B0004020202020204" pitchFamily="34" charset="0"/>
        <a:sym typeface="Calibri"/>
      </a:defRPr>
    </a:lvl1pPr>
    <a:lvl2pPr indent="171450" latinLnBrk="0">
      <a:defRPr sz="900">
        <a:latin typeface="+mj-lt"/>
        <a:ea typeface="+mj-ea"/>
        <a:cs typeface="+mj-cs"/>
        <a:sym typeface="Calibri"/>
      </a:defRPr>
    </a:lvl2pPr>
    <a:lvl3pPr indent="342900" latinLnBrk="0">
      <a:defRPr sz="900">
        <a:latin typeface="+mj-lt"/>
        <a:ea typeface="+mj-ea"/>
        <a:cs typeface="+mj-cs"/>
        <a:sym typeface="Calibri"/>
      </a:defRPr>
    </a:lvl3pPr>
    <a:lvl4pPr indent="514350" latinLnBrk="0">
      <a:defRPr sz="900">
        <a:latin typeface="+mj-lt"/>
        <a:ea typeface="+mj-ea"/>
        <a:cs typeface="+mj-cs"/>
        <a:sym typeface="Calibri"/>
      </a:defRPr>
    </a:lvl4pPr>
    <a:lvl5pPr indent="685800" latinLnBrk="0">
      <a:defRPr sz="900">
        <a:latin typeface="+mj-lt"/>
        <a:ea typeface="+mj-ea"/>
        <a:cs typeface="+mj-cs"/>
        <a:sym typeface="Calibri"/>
      </a:defRPr>
    </a:lvl5pPr>
    <a:lvl6pPr indent="857250" latinLnBrk="0">
      <a:defRPr sz="900">
        <a:latin typeface="+mj-lt"/>
        <a:ea typeface="+mj-ea"/>
        <a:cs typeface="+mj-cs"/>
        <a:sym typeface="Calibri"/>
      </a:defRPr>
    </a:lvl6pPr>
    <a:lvl7pPr indent="1028700" latinLnBrk="0">
      <a:defRPr sz="900">
        <a:latin typeface="+mj-lt"/>
        <a:ea typeface="+mj-ea"/>
        <a:cs typeface="+mj-cs"/>
        <a:sym typeface="Calibri"/>
      </a:defRPr>
    </a:lvl7pPr>
    <a:lvl8pPr indent="1200150" latinLnBrk="0">
      <a:defRPr sz="900">
        <a:latin typeface="+mj-lt"/>
        <a:ea typeface="+mj-ea"/>
        <a:cs typeface="+mj-cs"/>
        <a:sym typeface="Calibri"/>
      </a:defRPr>
    </a:lvl8pPr>
    <a:lvl9pPr indent="1371600" latinLnBrk="0">
      <a:defRPr sz="9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upport.google.com/webmasters/answer/6062598?hl=en#see_prevous_versio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526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149752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307093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78763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endParaRPr lang="en-US" dirty="0">
              <a:solidFill>
                <a:srgbClr val="FFFFFF"/>
              </a:solidFill>
              <a:latin typeface="Aptos"/>
            </a:endParaRPr>
          </a:p>
        </p:txBody>
      </p:sp>
    </p:spTree>
    <p:extLst>
      <p:ext uri="{BB962C8B-B14F-4D97-AF65-F5344CB8AC3E}">
        <p14:creationId xmlns:p14="http://schemas.microsoft.com/office/powerpoint/2010/main" val="20748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554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62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650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87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A6D56-56CC-2E42-EFD1-18F1191F3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0B145-FECE-96A5-9116-4E7AE9541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CD104-558D-F9D4-CCFA-CD01D648B480}"/>
              </a:ext>
            </a:extLst>
          </p:cNvPr>
          <p:cNvSpPr>
            <a:spLocks noGrp="1"/>
          </p:cNvSpPr>
          <p:nvPr>
            <p:ph type="body" idx="1"/>
          </p:nvPr>
        </p:nvSpPr>
        <p:spPr/>
        <p:txBody>
          <a:bodyPr/>
          <a:lstStyle/>
          <a:p>
            <a:pPr algn="l"/>
            <a:endParaRPr lang="en-US" u="sng" dirty="0">
              <a:cs typeface="Helvetica"/>
            </a:endParaRPr>
          </a:p>
        </p:txBody>
      </p:sp>
    </p:spTree>
    <p:extLst>
      <p:ext uri="{BB962C8B-B14F-4D97-AF65-F5344CB8AC3E}">
        <p14:creationId xmlns:p14="http://schemas.microsoft.com/office/powerpoint/2010/main" val="1524006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Aptos"/>
            </a:endParaRPr>
          </a:p>
        </p:txBody>
      </p:sp>
    </p:spTree>
    <p:extLst>
      <p:ext uri="{BB962C8B-B14F-4D97-AF65-F5344CB8AC3E}">
        <p14:creationId xmlns:p14="http://schemas.microsoft.com/office/powerpoint/2010/main" val="186459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Aptos"/>
            </a:endParaRPr>
          </a:p>
        </p:txBody>
      </p:sp>
    </p:spTree>
    <p:extLst>
      <p:ext uri="{BB962C8B-B14F-4D97-AF65-F5344CB8AC3E}">
        <p14:creationId xmlns:p14="http://schemas.microsoft.com/office/powerpoint/2010/main" val="68722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dirty="0">
              <a:latin typeface="Aptos"/>
            </a:endParaRPr>
          </a:p>
        </p:txBody>
      </p:sp>
    </p:spTree>
    <p:extLst>
      <p:ext uri="{BB962C8B-B14F-4D97-AF65-F5344CB8AC3E}">
        <p14:creationId xmlns:p14="http://schemas.microsoft.com/office/powerpoint/2010/main" val="485624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1" dirty="0">
                <a:solidFill>
                  <a:srgbClr val="1F1F1F"/>
                </a:solidFill>
                <a:latin typeface="Aptos"/>
              </a:rPr>
              <a:t>If Google finds a </a:t>
            </a:r>
            <a:r>
              <a:rPr lang="en-CA" b="1" err="1">
                <a:solidFill>
                  <a:srgbClr val="1F1F1F"/>
                </a:solidFill>
                <a:latin typeface="Aptos"/>
              </a:rPr>
              <a:t>robots.txt</a:t>
            </a:r>
            <a:r>
              <a:rPr lang="en-CA" b="1" dirty="0">
                <a:solidFill>
                  <a:srgbClr val="1F1F1F"/>
                </a:solidFill>
                <a:latin typeface="Aptos"/>
              </a:rPr>
              <a:t> file but can't fetch it</a:t>
            </a:r>
            <a:r>
              <a:rPr lang="en-CA" dirty="0">
                <a:solidFill>
                  <a:srgbClr val="1F1F1F"/>
                </a:solidFill>
                <a:latin typeface="Aptos"/>
              </a:rPr>
              <a:t>, Google follows this behavior:</a:t>
            </a:r>
            <a:endParaRPr lang="en-US"/>
          </a:p>
          <a:p>
            <a:pPr algn="l">
              <a:buAutoNum type="arabicPeriod"/>
            </a:pPr>
            <a:r>
              <a:rPr lang="en-CA" dirty="0">
                <a:solidFill>
                  <a:srgbClr val="1F1F1F"/>
                </a:solidFill>
                <a:latin typeface="Aptos"/>
              </a:rPr>
              <a:t>For the first 12 hours, Google stops crawling the site but keeps trying to fetch the </a:t>
            </a:r>
            <a:r>
              <a:rPr lang="en-CA" err="1">
                <a:solidFill>
                  <a:srgbClr val="1F1F1F"/>
                </a:solidFill>
                <a:latin typeface="Aptos"/>
              </a:rPr>
              <a:t>robots.txt</a:t>
            </a:r>
            <a:r>
              <a:rPr lang="en-CA" dirty="0">
                <a:solidFill>
                  <a:srgbClr val="1F1F1F"/>
                </a:solidFill>
                <a:latin typeface="Aptos"/>
              </a:rPr>
              <a:t> file.</a:t>
            </a:r>
            <a:endParaRPr lang="en-CA"/>
          </a:p>
          <a:p>
            <a:pPr algn="l">
              <a:buAutoNum type="arabicPeriod"/>
            </a:pPr>
            <a:r>
              <a:rPr lang="en-CA" dirty="0">
                <a:solidFill>
                  <a:srgbClr val="1F1F1F"/>
                </a:solidFill>
                <a:latin typeface="Aptos"/>
              </a:rPr>
              <a:t>If Google can't fetch a new version, for the next 30 days Google will use the last good version, while still trying to fetch a new version. You can see the last good version in the </a:t>
            </a:r>
            <a:r>
              <a:rPr lang="en-CA" dirty="0">
                <a:solidFill>
                  <a:srgbClr val="0B57D0"/>
                </a:solidFill>
                <a:latin typeface="Aptos"/>
                <a:hlinkClick r:id="rId3"/>
              </a:rPr>
              <a:t>version history</a:t>
            </a:r>
            <a:r>
              <a:rPr lang="en-CA" dirty="0">
                <a:solidFill>
                  <a:srgbClr val="1F1F1F"/>
                </a:solidFill>
                <a:latin typeface="Aptos"/>
              </a:rPr>
              <a:t>.</a:t>
            </a:r>
            <a:endParaRPr lang="en-CA"/>
          </a:p>
          <a:p>
            <a:pPr algn="l">
              <a:buAutoNum type="arabicPeriod"/>
            </a:pPr>
            <a:r>
              <a:rPr lang="en-CA" dirty="0">
                <a:solidFill>
                  <a:srgbClr val="1F1F1F"/>
                </a:solidFill>
                <a:latin typeface="Aptos"/>
              </a:rPr>
              <a:t>If the errors are still not fixed after 30 days:</a:t>
            </a:r>
            <a:endParaRPr lang="en-CA"/>
          </a:p>
          <a:p>
            <a:pPr marL="742950" lvl="1" indent="-285750" algn="l">
              <a:buAutoNum type="arabicPeriod"/>
            </a:pPr>
            <a:r>
              <a:rPr lang="en-CA" dirty="0">
                <a:solidFill>
                  <a:srgbClr val="1F1F1F"/>
                </a:solidFill>
                <a:latin typeface="Aptos"/>
              </a:rPr>
              <a:t>If the site is generally available to Google, Google will behave as if there is no </a:t>
            </a:r>
            <a:r>
              <a:rPr lang="en-CA" err="1">
                <a:solidFill>
                  <a:srgbClr val="1F1F1F"/>
                </a:solidFill>
                <a:latin typeface="Aptos"/>
              </a:rPr>
              <a:t>robots.txt</a:t>
            </a:r>
            <a:r>
              <a:rPr lang="en-CA" dirty="0">
                <a:solidFill>
                  <a:srgbClr val="1F1F1F"/>
                </a:solidFill>
                <a:latin typeface="Aptos"/>
              </a:rPr>
              <a:t> file (but still keep checking for a new version).</a:t>
            </a:r>
            <a:endParaRPr lang="en-CA"/>
          </a:p>
          <a:p>
            <a:pPr marL="742950" lvl="1" indent="-285750" algn="l">
              <a:buAutoNum type="arabicPeriod"/>
            </a:pPr>
            <a:r>
              <a:rPr lang="en-CA" dirty="0">
                <a:solidFill>
                  <a:srgbClr val="1F1F1F"/>
                </a:solidFill>
                <a:latin typeface="Aptos"/>
              </a:rPr>
              <a:t>If the site has general availability problems, Google will stop crawling the site, while still periodically requesting a </a:t>
            </a:r>
            <a:r>
              <a:rPr lang="en-CA" err="1">
                <a:solidFill>
                  <a:srgbClr val="1F1F1F"/>
                </a:solidFill>
                <a:latin typeface="Aptos"/>
              </a:rPr>
              <a:t>robots.txt</a:t>
            </a:r>
            <a:r>
              <a:rPr lang="en-CA" dirty="0">
                <a:solidFill>
                  <a:srgbClr val="1F1F1F"/>
                </a:solidFill>
                <a:latin typeface="Aptos"/>
              </a:rPr>
              <a:t> file.</a:t>
            </a:r>
            <a:endParaRPr lang="en-CA"/>
          </a:p>
          <a:p>
            <a:pPr algn="l"/>
            <a:r>
              <a:rPr lang="en-CA" b="1" dirty="0">
                <a:solidFill>
                  <a:srgbClr val="1F1F1F"/>
                </a:solidFill>
                <a:latin typeface="Aptos"/>
              </a:rPr>
              <a:t>If Google finds and can fetch a </a:t>
            </a:r>
            <a:r>
              <a:rPr lang="en-CA" b="1" err="1">
                <a:solidFill>
                  <a:srgbClr val="1F1F1F"/>
                </a:solidFill>
                <a:latin typeface="Aptos"/>
              </a:rPr>
              <a:t>robots.txt</a:t>
            </a:r>
            <a:r>
              <a:rPr lang="en-CA" b="1" dirty="0">
                <a:solidFill>
                  <a:srgbClr val="1F1F1F"/>
                </a:solidFill>
                <a:latin typeface="Aptos"/>
              </a:rPr>
              <a:t> file:</a:t>
            </a:r>
            <a:r>
              <a:rPr lang="en-CA" dirty="0">
                <a:solidFill>
                  <a:srgbClr val="1F1F1F"/>
                </a:solidFill>
                <a:latin typeface="Aptos"/>
              </a:rPr>
              <a:t> Google reads the file line by line. If a line has an error or can't be parsed to a </a:t>
            </a:r>
            <a:r>
              <a:rPr lang="en-CA" err="1">
                <a:solidFill>
                  <a:srgbClr val="1F1F1F"/>
                </a:solidFill>
                <a:latin typeface="Aptos"/>
              </a:rPr>
              <a:t>robots.txt</a:t>
            </a:r>
            <a:r>
              <a:rPr lang="en-CA" dirty="0">
                <a:solidFill>
                  <a:srgbClr val="1F1F1F"/>
                </a:solidFill>
                <a:latin typeface="Aptos"/>
              </a:rPr>
              <a:t> rule, it will be skipped. If there are no valid lines in the file, Google treats this as an empty </a:t>
            </a:r>
            <a:r>
              <a:rPr lang="en-CA" err="1">
                <a:solidFill>
                  <a:srgbClr val="1F1F1F"/>
                </a:solidFill>
                <a:latin typeface="Aptos"/>
              </a:rPr>
              <a:t>robots.txt</a:t>
            </a:r>
            <a:r>
              <a:rPr lang="en-CA" dirty="0">
                <a:solidFill>
                  <a:srgbClr val="1F1F1F"/>
                </a:solidFill>
                <a:latin typeface="Aptos"/>
              </a:rPr>
              <a:t> file, which means no rules are declared for the site.</a:t>
            </a:r>
            <a:endParaRPr lang="en-CA"/>
          </a:p>
          <a:p>
            <a:endParaRPr lang="en-US" dirty="0">
              <a:solidFill>
                <a:srgbClr val="000000"/>
              </a:solidFill>
              <a:latin typeface="Aptos"/>
            </a:endParaRPr>
          </a:p>
          <a:p>
            <a:pPr algn="l"/>
            <a:r>
              <a:rPr lang="en-CA" dirty="0">
                <a:solidFill>
                  <a:srgbClr val="1F1F1F"/>
                </a:solidFill>
                <a:latin typeface="Aptos"/>
              </a:rPr>
              <a:t>What happens when Google can't fetch or read your </a:t>
            </a:r>
            <a:r>
              <a:rPr lang="en-CA" err="1">
                <a:solidFill>
                  <a:srgbClr val="1F1F1F"/>
                </a:solidFill>
                <a:latin typeface="Aptos"/>
              </a:rPr>
              <a:t>robots.txt</a:t>
            </a:r>
            <a:endParaRPr lang="en-CA">
              <a:solidFill>
                <a:srgbClr val="1F1F1F"/>
              </a:solidFill>
              <a:latin typeface="Aptos"/>
            </a:endParaRPr>
          </a:p>
          <a:p>
            <a:pPr algn="l"/>
            <a:r>
              <a:rPr lang="en-CA" b="1" dirty="0">
                <a:solidFill>
                  <a:srgbClr val="1F1F1F"/>
                </a:solidFill>
                <a:latin typeface="Aptos"/>
              </a:rPr>
              <a:t>If a </a:t>
            </a:r>
            <a:r>
              <a:rPr lang="en-CA" b="1" err="1">
                <a:solidFill>
                  <a:srgbClr val="1F1F1F"/>
                </a:solidFill>
                <a:latin typeface="Aptos"/>
              </a:rPr>
              <a:t>robots.txt</a:t>
            </a:r>
            <a:r>
              <a:rPr lang="en-CA" b="1" dirty="0">
                <a:solidFill>
                  <a:srgbClr val="1F1F1F"/>
                </a:solidFill>
                <a:latin typeface="Aptos"/>
              </a:rPr>
              <a:t> file is not found</a:t>
            </a:r>
            <a:r>
              <a:rPr lang="en-CA" dirty="0">
                <a:solidFill>
                  <a:srgbClr val="1F1F1F"/>
                </a:solidFill>
                <a:latin typeface="Aptos"/>
              </a:rPr>
              <a:t> for a domain or subdomain, Google assumes that it can crawl any URL within that host.</a:t>
            </a:r>
            <a:endParaRPr lang="en-CA"/>
          </a:p>
          <a:p>
            <a:endParaRPr lang="en-US" dirty="0">
              <a:solidFill>
                <a:srgbClr val="000000"/>
              </a:solidFill>
              <a:latin typeface="Aptos"/>
            </a:endParaRPr>
          </a:p>
        </p:txBody>
      </p:sp>
    </p:spTree>
    <p:extLst>
      <p:ext uri="{BB962C8B-B14F-4D97-AF65-F5344CB8AC3E}">
        <p14:creationId xmlns:p14="http://schemas.microsoft.com/office/powerpoint/2010/main" val="1119708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dirty="0">
                <a:latin typeface="Aptos"/>
              </a:rPr>
              <a:t>- Monitor for 404 errors in specific parts of your site;</a:t>
            </a:r>
          </a:p>
          <a:p>
            <a:pPr defTabSz="914400"/>
            <a:r>
              <a:rPr lang="en-US" dirty="0">
                <a:latin typeface="Aptos"/>
              </a:rPr>
              <a:t>Why do I say specific parts: because log files can get heavy quick, so you might want to save them as smaller and focused files. One for your blog, one for your products, etc.</a:t>
            </a:r>
          </a:p>
          <a:p>
            <a:pPr defTabSz="914400"/>
            <a:endParaRPr lang="en-US" dirty="0">
              <a:latin typeface="Aptos"/>
            </a:endParaRPr>
          </a:p>
          <a:p>
            <a:pPr defTabSz="914400"/>
            <a:r>
              <a:rPr lang="en-US" dirty="0">
                <a:latin typeface="Aptos"/>
              </a:rPr>
              <a:t>- Send alerts about 500 errors to your team;</a:t>
            </a:r>
          </a:p>
          <a:p>
            <a:pPr defTabSz="914400"/>
            <a:r>
              <a:rPr lang="en-US" dirty="0">
                <a:latin typeface="Aptos"/>
              </a:rPr>
              <a:t>Once you set up your recurrent log files, you can connect it to Slack or other tools to let your team know that something is wrong on their part of the website. </a:t>
            </a:r>
            <a:br>
              <a:rPr lang="en-US" dirty="0">
                <a:latin typeface="Aptos"/>
              </a:rPr>
            </a:br>
            <a:endParaRPr lang="en-US" dirty="0">
              <a:latin typeface="Aptos"/>
            </a:endParaRPr>
          </a:p>
          <a:p>
            <a:pPr defTabSz="914400"/>
            <a:r>
              <a:rPr lang="en-US" dirty="0">
                <a:latin typeface="Aptos"/>
              </a:rPr>
              <a:t>- Check if redirects stop working;</a:t>
            </a:r>
          </a:p>
          <a:p>
            <a:pPr defTabSz="914400"/>
            <a:r>
              <a:rPr lang="en-US" dirty="0">
                <a:latin typeface="Aptos"/>
              </a:rPr>
              <a:t>Do you have a list of pages you created redirects using the FROM/TO columns? I do too. You can add them to the monitoring and check if they stop working. </a:t>
            </a:r>
          </a:p>
          <a:p>
            <a:pPr defTabSz="914400"/>
            <a:endParaRPr lang="en-US" dirty="0">
              <a:latin typeface="Aptos"/>
            </a:endParaRPr>
          </a:p>
          <a:p>
            <a:pPr defTabSz="914400"/>
            <a:r>
              <a:rPr lang="en-US" dirty="0">
                <a:latin typeface="Aptos"/>
              </a:rPr>
              <a:t>- Filter by User-Agent and check if Bing is a </a:t>
            </a:r>
            <a:r>
              <a:rPr lang="en-US" err="1">
                <a:latin typeface="Aptos"/>
              </a:rPr>
              <a:t>gentlebot</a:t>
            </a:r>
            <a:r>
              <a:rPr lang="en-US" dirty="0">
                <a:latin typeface="Aptos"/>
              </a:rPr>
              <a:t>;</a:t>
            </a:r>
          </a:p>
          <a:p>
            <a:pPr defTabSz="914400"/>
            <a:r>
              <a:rPr lang="en-US" dirty="0">
                <a:latin typeface="Aptos"/>
              </a:rPr>
              <a:t>Bing can be very curious about your website sometimes, you’ll see. If they go too crazy on you, you can use the robots.txt rule “crawl delay”</a:t>
            </a:r>
          </a:p>
          <a:p>
            <a:pPr defTabSz="914400"/>
            <a:endParaRPr lang="en-US" dirty="0">
              <a:latin typeface="Aptos"/>
            </a:endParaRPr>
          </a:p>
          <a:p>
            <a:pPr defTabSz="914400"/>
            <a:r>
              <a:rPr lang="en-US" dirty="0">
                <a:latin typeface="Aptos"/>
              </a:rPr>
              <a:t>- Look for weird HTTP status you didn’t anticipate;</a:t>
            </a:r>
          </a:p>
          <a:p>
            <a:pPr defTabSz="914400"/>
            <a:r>
              <a:rPr lang="en-US" dirty="0">
                <a:latin typeface="Aptos"/>
              </a:rPr>
              <a:t>I’ve never seen a HTTP status 110 before running my first log file. Then I learned you can use whatever HTTP status you want between pages, so the back end people can create little systems that use those. Super cool. </a:t>
            </a:r>
          </a:p>
          <a:p>
            <a:pPr defTabSz="914400"/>
            <a:endParaRPr lang="en-US" dirty="0">
              <a:latin typeface="Aptos"/>
            </a:endParaRPr>
          </a:p>
          <a:p>
            <a:pPr defTabSz="914400"/>
            <a:r>
              <a:rPr lang="en-US" dirty="0">
                <a:latin typeface="Aptos"/>
              </a:rPr>
              <a:t>- Put larger pages in a bucket</a:t>
            </a:r>
          </a:p>
          <a:p>
            <a:pPr defTabSz="914400"/>
            <a:r>
              <a:rPr lang="en-US" dirty="0">
                <a:latin typeface="Aptos"/>
              </a:rPr>
              <a:t>If you find that some pages of your site are heavier, save them like that. Then, with Screaming Frog segments, you can connect to the GSC API and see if they are getting more or less traffic after algo updates, for an example. </a:t>
            </a:r>
          </a:p>
          <a:p>
            <a:pPr defTabSz="914400"/>
            <a:endParaRPr lang="en-US" dirty="0">
              <a:latin typeface="Aptos"/>
            </a:endParaRPr>
          </a:p>
          <a:p>
            <a:pPr defTabSz="914400"/>
            <a:r>
              <a:rPr lang="en-US" dirty="0">
                <a:latin typeface="Aptos"/>
              </a:rPr>
              <a:t>- In that bucket, check Response Time and check if you can remove an element to make it load faster.</a:t>
            </a:r>
          </a:p>
          <a:p>
            <a:pPr defTabSz="914400"/>
            <a:r>
              <a:rPr lang="en-US" dirty="0">
                <a:latin typeface="Aptos"/>
              </a:rPr>
              <a:t>Also, with INP here now, having heavier pages is probably impacting your interaction scores. </a:t>
            </a:r>
          </a:p>
          <a:p>
            <a:pPr defTabSz="914400"/>
            <a:endParaRPr lang="en-US" dirty="0">
              <a:latin typeface="Aptos"/>
            </a:endParaRPr>
          </a:p>
          <a:p>
            <a:endParaRPr lang="en-US" dirty="0">
              <a:latin typeface="Aptos"/>
            </a:endParaRPr>
          </a:p>
          <a:p>
            <a:r>
              <a:rPr lang="en-US" dirty="0">
                <a:latin typeface="Aptos"/>
              </a:rPr>
              <a:t>Then, after making it load faster, you can use an A/B test tool like SEOTesting.com to check if that group of pages is getting better on Google or not.</a:t>
            </a:r>
          </a:p>
          <a:p>
            <a:r>
              <a:rPr lang="en-US" dirty="0">
                <a:latin typeface="Aptos"/>
              </a:rPr>
              <a:t>Also, you can separate them into a new bucket, call them </a:t>
            </a:r>
            <a:r>
              <a:rPr lang="en-US" err="1">
                <a:latin typeface="Aptos"/>
              </a:rPr>
              <a:t>Optimised</a:t>
            </a:r>
            <a:r>
              <a:rPr lang="en-US" dirty="0">
                <a:latin typeface="Aptos"/>
              </a:rPr>
              <a:t> pages, and see their specific crawling stats in the near future. Is Google crawling them more after the change?</a:t>
            </a:r>
          </a:p>
          <a:p>
            <a:endParaRPr lang="en-US" dirty="0"/>
          </a:p>
        </p:txBody>
      </p:sp>
    </p:spTree>
    <p:extLst>
      <p:ext uri="{BB962C8B-B14F-4D97-AF65-F5344CB8AC3E}">
        <p14:creationId xmlns:p14="http://schemas.microsoft.com/office/powerpoint/2010/main" val="1950624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3668280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325868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815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5993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940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2183641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97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Aptos"/>
            </a:endParaRPr>
          </a:p>
        </p:txBody>
      </p:sp>
    </p:spTree>
    <p:extLst>
      <p:ext uri="{BB962C8B-B14F-4D97-AF65-F5344CB8AC3E}">
        <p14:creationId xmlns:p14="http://schemas.microsoft.com/office/powerpoint/2010/main" val="3736389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21722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ndParaRPr>
          </a:p>
        </p:txBody>
      </p:sp>
    </p:spTree>
    <p:extLst>
      <p:ext uri="{BB962C8B-B14F-4D97-AF65-F5344CB8AC3E}">
        <p14:creationId xmlns:p14="http://schemas.microsoft.com/office/powerpoint/2010/main" val="394576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Aptos"/>
            </a:endParaRPr>
          </a:p>
        </p:txBody>
      </p:sp>
    </p:spTree>
    <p:extLst>
      <p:ext uri="{BB962C8B-B14F-4D97-AF65-F5344CB8AC3E}">
        <p14:creationId xmlns:p14="http://schemas.microsoft.com/office/powerpoint/2010/main" val="216832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endParaRPr lang="en-US" dirty="0">
              <a:latin typeface="Aptos"/>
            </a:endParaRPr>
          </a:p>
        </p:txBody>
      </p:sp>
    </p:spTree>
    <p:extLst>
      <p:ext uri="{BB962C8B-B14F-4D97-AF65-F5344CB8AC3E}">
        <p14:creationId xmlns:p14="http://schemas.microsoft.com/office/powerpoint/2010/main" val="255009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C826-6686-44B4-00B9-D51A1B765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88039-C46B-F20B-5CCE-FE3DE3DCA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66983-322E-42CE-094B-87A02ECE0D75}"/>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93871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B5885-C712-8F9B-6F62-E327934AE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C78AE-2D63-00CA-5A4B-D2BDB6CCF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C28E8-2499-59C4-BF9A-A91F5D51EF7C}"/>
              </a:ext>
            </a:extLst>
          </p:cNvPr>
          <p:cNvSpPr>
            <a:spLocks noGrp="1"/>
          </p:cNvSpPr>
          <p:nvPr>
            <p:ph type="body" idx="1"/>
          </p:nvPr>
        </p:nvSpPr>
        <p:spPr/>
        <p:txBody>
          <a:bodyPr/>
          <a:lstStyle/>
          <a:p>
            <a:endParaRPr lang="en-CA" sz="1600" dirty="0">
              <a:latin typeface="Aptos"/>
            </a:endParaRPr>
          </a:p>
        </p:txBody>
      </p:sp>
    </p:spTree>
    <p:extLst>
      <p:ext uri="{BB962C8B-B14F-4D97-AF65-F5344CB8AC3E}">
        <p14:creationId xmlns:p14="http://schemas.microsoft.com/office/powerpoint/2010/main" val="389365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1143000" y="841772"/>
            <a:ext cx="6858000" cy="1790701"/>
          </a:xfrm>
          <a:prstGeom prst="rect">
            <a:avLst/>
          </a:prstGeom>
        </p:spPr>
        <p:txBody>
          <a:bodyPr anchor="b"/>
          <a:lstStyle>
            <a:lvl1pPr algn="ctr">
              <a:defRPr sz="4500" b="1" i="0">
                <a:solidFill>
                  <a:schemeClr val="bg1"/>
                </a:solidFill>
                <a:latin typeface="Aptos" panose="020B0004020202020204" pitchFamily="34" charset="0"/>
                <a:cs typeface="Aptos" panose="020B0004020202020204" pitchFamily="34" charset="0"/>
              </a:defRPr>
            </a:lvl1pPr>
          </a:lstStyle>
          <a:p>
            <a:r>
              <a:rPr lang="en-CA" dirty="0"/>
              <a:t>Title text</a:t>
            </a:r>
          </a:p>
        </p:txBody>
      </p:sp>
      <p:sp>
        <p:nvSpPr>
          <p:cNvPr id="12" name="Body Level One…"/>
          <p:cNvSpPr txBox="1">
            <a:spLocks noGrp="1"/>
          </p:cNvSpPr>
          <p:nvPr>
            <p:ph type="body" sz="quarter" idx="1" hasCustomPrompt="1"/>
          </p:nvPr>
        </p:nvSpPr>
        <p:spPr>
          <a:xfrm>
            <a:off x="1143000" y="2701528"/>
            <a:ext cx="6858000" cy="1241823"/>
          </a:xfrm>
          <a:prstGeom prst="rect">
            <a:avLst/>
          </a:prstGeom>
        </p:spPr>
        <p:txBody>
          <a:bodyPr/>
          <a:lstStyle>
            <a:lvl1pPr marL="0" indent="0" algn="ctr">
              <a:buSzTx/>
              <a:buFontTx/>
              <a:buNone/>
              <a:defRPr sz="3200" b="0" i="0">
                <a:solidFill>
                  <a:schemeClr val="bg1"/>
                </a:solidFill>
                <a:latin typeface="Aptos" panose="020B0004020202020204" pitchFamily="34" charset="0"/>
                <a:cs typeface="Aptos" panose="020B0004020202020204" pitchFamily="34" charset="0"/>
              </a:defRPr>
            </a:lvl1pPr>
            <a:lvl2pPr marL="0" indent="0" algn="ctr">
              <a:buSzTx/>
              <a:buFontTx/>
              <a:buNone/>
              <a:defRPr sz="2400" b="0" i="0">
                <a:solidFill>
                  <a:schemeClr val="bg1"/>
                </a:solidFill>
                <a:latin typeface="Aptos" panose="020B0004020202020204" pitchFamily="34" charset="0"/>
                <a:cs typeface="Aptos" panose="020B0004020202020204" pitchFamily="34" charset="0"/>
              </a:defRPr>
            </a:lvl2pPr>
            <a:lvl3pPr marL="0" indent="0" algn="ctr">
              <a:buSzTx/>
              <a:buFontTx/>
              <a:buNone/>
              <a:defRPr sz="1800" b="0" i="0">
                <a:solidFill>
                  <a:schemeClr val="bg1"/>
                </a:solidFill>
                <a:latin typeface="Aptos" panose="020B0004020202020204" pitchFamily="34" charset="0"/>
                <a:cs typeface="Aptos" panose="020B0004020202020204" pitchFamily="34" charset="0"/>
              </a:defRPr>
            </a:lvl3pPr>
            <a:lvl4pPr marL="0" indent="0" algn="ctr">
              <a:buSzTx/>
              <a:buFontTx/>
              <a:buNone/>
              <a:defRPr sz="1600" b="0" i="0">
                <a:solidFill>
                  <a:schemeClr val="bg1"/>
                </a:solidFill>
                <a:latin typeface="Aptos" panose="020B0004020202020204" pitchFamily="34" charset="0"/>
                <a:cs typeface="Aptos" panose="020B0004020202020204" pitchFamily="34" charset="0"/>
              </a:defRPr>
            </a:lvl4pPr>
            <a:lvl5pPr marL="0" indent="0" algn="ctr">
              <a:buSzTx/>
              <a:buFontTx/>
              <a:buNone/>
              <a:defRPr sz="1600" b="0" i="0">
                <a:solidFill>
                  <a:schemeClr val="bg1"/>
                </a:solidFill>
                <a:latin typeface="Aptos" panose="020B0004020202020204" pitchFamily="34" charset="0"/>
                <a:cs typeface="Aptos" panose="020B0004020202020204" pitchFamily="34" charset="0"/>
              </a:defRPr>
            </a:lvl5pPr>
          </a:lstStyle>
          <a:p>
            <a:r>
              <a:rPr dirty="0"/>
              <a:t>Body Level On</a:t>
            </a:r>
            <a:r>
              <a:rPr lang="en-CA" dirty="0"/>
              <a:t>e</a:t>
            </a:r>
            <a:endParaRPr lang="en-US" dirty="0"/>
          </a:p>
          <a:p>
            <a:pPr lvl="1"/>
            <a:r>
              <a:rPr lang="en-US" dirty="0"/>
              <a:t>	Body Level Tw</a:t>
            </a:r>
            <a:r>
              <a:rPr lang="en-CA" dirty="0"/>
              <a:t>o</a:t>
            </a:r>
          </a:p>
          <a:p>
            <a:pPr lvl="2"/>
            <a:r>
              <a:rPr lang="en-US" dirty="0"/>
              <a:t>		</a:t>
            </a:r>
            <a:r>
              <a:rPr lang="en-CA" dirty="0"/>
              <a:t>Body Level Three</a:t>
            </a:r>
          </a:p>
          <a:p>
            <a:pPr lvl="3"/>
            <a:r>
              <a:rPr lang="en-US" dirty="0"/>
              <a:t>			Body Level Four</a:t>
            </a:r>
          </a:p>
          <a:p>
            <a:pPr lvl="4"/>
            <a:r>
              <a:rPr lang="en-US" dirty="0"/>
              <a:t>				Body Level Five</a:t>
            </a:r>
          </a:p>
        </p:txBody>
      </p:sp>
      <p:sp>
        <p:nvSpPr>
          <p:cNvPr id="13"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273844"/>
            <a:ext cx="7886701" cy="994172"/>
          </a:xfrm>
          <a:prstGeom prst="rect">
            <a:avLst/>
          </a:prstGeom>
        </p:spPr>
        <p:txBody>
          <a:bodyPr/>
          <a:lstStyle>
            <a:lvl1pPr>
              <a:defRPr b="1"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48" name="Body Level One…"/>
          <p:cNvSpPr txBox="1">
            <a:spLocks noGrp="1"/>
          </p:cNvSpPr>
          <p:nvPr>
            <p:ph type="body" sz="quarter" idx="1" hasCustomPrompt="1"/>
          </p:nvPr>
        </p:nvSpPr>
        <p:spPr>
          <a:xfrm>
            <a:off x="629840" y="3546870"/>
            <a:ext cx="3868343" cy="617937"/>
          </a:xfrm>
          <a:prstGeom prst="rect">
            <a:avLst/>
          </a:prstGeom>
        </p:spPr>
        <p:txBody>
          <a:bodyPr anchor="b"/>
          <a:lstStyle>
            <a:lvl1pPr marL="0" indent="0">
              <a:buSzTx/>
              <a:buFontTx/>
              <a:buNone/>
              <a:defRPr sz="1800" b="0" i="0">
                <a:solidFill>
                  <a:schemeClr val="bg1"/>
                </a:solidFill>
                <a:latin typeface="Aptos" panose="020B0004020202020204" pitchFamily="34" charset="0"/>
                <a:cs typeface="Aptos" panose="020B0004020202020204" pitchFamily="34" charset="0"/>
              </a:defRPr>
            </a:lvl1pPr>
            <a:lvl2pPr marL="0" indent="0">
              <a:buSzTx/>
              <a:buFontTx/>
              <a:buNone/>
              <a:defRPr sz="1800" b="0" i="0">
                <a:solidFill>
                  <a:schemeClr val="bg1"/>
                </a:solidFill>
                <a:latin typeface="Aptos" panose="020B0004020202020204" pitchFamily="34" charset="0"/>
                <a:cs typeface="Aptos" panose="020B0004020202020204" pitchFamily="34" charset="0"/>
              </a:defRPr>
            </a:lvl2pPr>
            <a:lvl3pPr marL="0" indent="0">
              <a:buSzTx/>
              <a:buFontTx/>
              <a:buNone/>
              <a:defRPr sz="1800" b="0" i="0">
                <a:solidFill>
                  <a:schemeClr val="bg1"/>
                </a:solidFill>
                <a:latin typeface="Aptos" panose="020B0004020202020204" pitchFamily="34" charset="0"/>
                <a:cs typeface="Aptos" panose="020B0004020202020204" pitchFamily="34" charset="0"/>
              </a:defRPr>
            </a:lvl3pPr>
            <a:lvl4pPr marL="0" indent="0">
              <a:buSzTx/>
              <a:buFontTx/>
              <a:buNone/>
              <a:defRPr sz="1800" b="0" i="0">
                <a:solidFill>
                  <a:schemeClr val="bg1"/>
                </a:solidFill>
                <a:latin typeface="Aptos" panose="020B0004020202020204" pitchFamily="34" charset="0"/>
                <a:cs typeface="Aptos" panose="020B0004020202020204" pitchFamily="34" charset="0"/>
              </a:defRPr>
            </a:lvl4pPr>
            <a:lvl5pPr marL="0" indent="0">
              <a:buSzTx/>
              <a:buFontTx/>
              <a:buNone/>
              <a:defRPr sz="1800" b="0" i="0">
                <a:solidFill>
                  <a:schemeClr val="bg1"/>
                </a:solidFill>
                <a:latin typeface="Aptos" panose="020B0004020202020204" pitchFamily="34" charset="0"/>
                <a:cs typeface="Aptos" panose="020B0004020202020204" pitchFamily="34" charset="0"/>
              </a:defRPr>
            </a:lvl5pPr>
          </a:lstStyle>
          <a:p>
            <a:r>
              <a:rPr dirty="0"/>
              <a:t>Body Level One</a:t>
            </a:r>
          </a:p>
          <a:p>
            <a:pPr lvl="1"/>
            <a:r>
              <a:rPr lang="en-US" dirty="0"/>
              <a:t>	</a:t>
            </a:r>
            <a:r>
              <a:rPr dirty="0"/>
              <a:t>Body Level Two</a:t>
            </a:r>
          </a:p>
          <a:p>
            <a:pPr lvl="2"/>
            <a:r>
              <a:rPr lang="en-US" dirty="0"/>
              <a:t>		</a:t>
            </a:r>
            <a:r>
              <a:rPr dirty="0"/>
              <a:t>Body Level Three</a:t>
            </a:r>
          </a:p>
          <a:p>
            <a:pPr lvl="3"/>
            <a:r>
              <a:rPr lang="en-US" dirty="0"/>
              <a:t>			</a:t>
            </a:r>
            <a:r>
              <a:rPr dirty="0"/>
              <a:t>Body Level Four</a:t>
            </a:r>
          </a:p>
          <a:p>
            <a:pPr lvl="4"/>
            <a:r>
              <a:rPr lang="en-US" dirty="0"/>
              <a:t>				</a:t>
            </a:r>
            <a:r>
              <a:rPr dirty="0"/>
              <a:t>Body Level Five</a:t>
            </a:r>
          </a:p>
        </p:txBody>
      </p:sp>
      <p:sp>
        <p:nvSpPr>
          <p:cNvPr id="49" name="Shape 49"/>
          <p:cNvSpPr>
            <a:spLocks noGrp="1"/>
          </p:cNvSpPr>
          <p:nvPr>
            <p:ph type="body" sz="quarter" idx="13"/>
          </p:nvPr>
        </p:nvSpPr>
        <p:spPr>
          <a:xfrm>
            <a:off x="4629150" y="1260872"/>
            <a:ext cx="3887391" cy="617936"/>
          </a:xfrm>
          <a:prstGeom prst="rect">
            <a:avLst/>
          </a:prstGeom>
        </p:spPr>
        <p:txBody>
          <a:bodyPr anchor="b"/>
          <a:lstStyle>
            <a:lvl1pPr>
              <a:defRPr b="0" i="0">
                <a:solidFill>
                  <a:schemeClr val="bg1"/>
                </a:solidFill>
                <a:latin typeface="Aptos" panose="020B0004020202020204" pitchFamily="34" charset="0"/>
                <a:cs typeface="Aptos" panose="020B0004020202020204" pitchFamily="34" charset="0"/>
              </a:defRPr>
            </a:lvl1pPr>
          </a:lstStyle>
          <a:p>
            <a:endParaRPr dirty="0"/>
          </a:p>
        </p:txBody>
      </p:sp>
      <p:sp>
        <p:nvSpPr>
          <p:cNvPr id="50"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543675" y="273844"/>
            <a:ext cx="1971675" cy="4358879"/>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102" name="Body Level One…"/>
          <p:cNvSpPr txBox="1">
            <a:spLocks noGrp="1"/>
          </p:cNvSpPr>
          <p:nvPr>
            <p:ph type="body" idx="1"/>
          </p:nvPr>
        </p:nvSpPr>
        <p:spPr>
          <a:xfrm>
            <a:off x="628650" y="273844"/>
            <a:ext cx="5800725" cy="4358879"/>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vl2pPr>
              <a:defRPr b="0" i="0">
                <a:solidFill>
                  <a:schemeClr val="bg1"/>
                </a:solidFill>
                <a:latin typeface="Aptos" panose="020B0004020202020204" pitchFamily="34" charset="0"/>
                <a:cs typeface="Aptos" panose="020B0004020202020204" pitchFamily="34" charset="0"/>
              </a:defRPr>
            </a:lvl2pPr>
            <a:lvl3pPr>
              <a:defRPr b="0" i="0">
                <a:solidFill>
                  <a:schemeClr val="bg1"/>
                </a:solidFill>
                <a:latin typeface="Aptos" panose="020B0004020202020204" pitchFamily="34" charset="0"/>
                <a:cs typeface="Aptos" panose="020B0004020202020204" pitchFamily="34" charset="0"/>
              </a:defRPr>
            </a:lvl3pPr>
            <a:lvl4pPr>
              <a:defRPr b="0" i="0">
                <a:solidFill>
                  <a:schemeClr val="bg1"/>
                </a:solidFill>
                <a:latin typeface="Aptos" panose="020B0004020202020204" pitchFamily="34" charset="0"/>
                <a:cs typeface="Aptos" panose="020B0004020202020204" pitchFamily="34" charset="0"/>
              </a:defRPr>
            </a:lvl4pPr>
            <a:lvl5pPr>
              <a:defRPr b="0" i="0">
                <a:solidFill>
                  <a:schemeClr val="bg1"/>
                </a:solidFill>
                <a:latin typeface="Aptos" panose="020B0004020202020204" pitchFamily="34" charset="0"/>
                <a:cs typeface="Aptos" panose="020B00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0" y="0"/>
            <a:ext cx="9144000"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lvl1pPr algn="l">
              <a:defRPr kumimoji="0" sz="2800" b="1" normalizeH="0" dirty="0">
                <a:ln>
                  <a:noFill/>
                </a:ln>
                <a:solidFill>
                  <a:srgbClr val="FFFFFF"/>
                </a:solidFill>
                <a:effectLst/>
                <a:latin typeface="Aptos" panose="020B0004020202020204" pitchFamily="34" charset="0"/>
                <a:ea typeface="+mn-lt"/>
                <a:cs typeface="+mn-lt"/>
                <a:sym typeface="Helvetica"/>
              </a:defRPr>
            </a:lvl1pPr>
          </a:lstStyle>
          <a:p>
            <a:pPr lvl="0" defTabSz="914400" fontAlgn="auto" hangingPunct="0">
              <a:lnSpc>
                <a:spcPct val="100000"/>
              </a:lnSpc>
            </a:pPr>
            <a:r>
              <a:rPr dirty="0"/>
              <a:t>Title Text</a:t>
            </a:r>
          </a:p>
        </p:txBody>
      </p:sp>
      <p:sp>
        <p:nvSpPr>
          <p:cNvPr id="21" name="Body Level One…"/>
          <p:cNvSpPr txBox="1">
            <a:spLocks noGrp="1"/>
          </p:cNvSpPr>
          <p:nvPr>
            <p:ph type="body" idx="1"/>
          </p:nvPr>
        </p:nvSpPr>
        <p:spPr>
          <a:xfrm>
            <a:off x="145278" y="873562"/>
            <a:ext cx="8852671" cy="3742887"/>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vl2pPr>
              <a:defRPr b="0" i="0">
                <a:solidFill>
                  <a:schemeClr val="bg1"/>
                </a:solidFill>
                <a:latin typeface="Aptos" panose="020B0004020202020204" pitchFamily="34" charset="0"/>
                <a:cs typeface="Aptos" panose="020B0004020202020204" pitchFamily="34" charset="0"/>
              </a:defRPr>
            </a:lvl2pPr>
            <a:lvl3pPr>
              <a:defRPr b="0" i="0">
                <a:solidFill>
                  <a:schemeClr val="bg1"/>
                </a:solidFill>
                <a:latin typeface="Aptos" panose="020B0004020202020204" pitchFamily="34" charset="0"/>
                <a:cs typeface="Aptos" panose="020B0004020202020204" pitchFamily="34" charset="0"/>
              </a:defRPr>
            </a:lvl3pPr>
            <a:lvl4pPr>
              <a:defRPr b="0" i="0">
                <a:solidFill>
                  <a:schemeClr val="bg1"/>
                </a:solidFill>
                <a:latin typeface="Aptos" panose="020B0004020202020204" pitchFamily="34" charset="0"/>
                <a:cs typeface="Aptos" panose="020B0004020202020204" pitchFamily="34" charset="0"/>
              </a:defRPr>
            </a:lvl4pPr>
            <a:lvl5pPr>
              <a:defRPr b="0" i="0">
                <a:solidFill>
                  <a:schemeClr val="bg1"/>
                </a:solidFill>
                <a:latin typeface="Aptos" panose="020B0004020202020204" pitchFamily="34" charset="0"/>
                <a:cs typeface="Aptos" panose="020B00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8" y="1282304"/>
            <a:ext cx="7886700" cy="2139553"/>
          </a:xfrm>
          <a:prstGeom prst="rect">
            <a:avLst/>
          </a:prstGeom>
        </p:spPr>
        <p:txBody>
          <a:bodyPr anchor="b"/>
          <a:lstStyle>
            <a:lvl1pPr>
              <a:defRPr sz="4500" b="1"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30" name="Body Level One…"/>
          <p:cNvSpPr txBox="1">
            <a:spLocks noGrp="1"/>
          </p:cNvSpPr>
          <p:nvPr>
            <p:ph type="body" sz="quarter" idx="1" hasCustomPrompt="1"/>
          </p:nvPr>
        </p:nvSpPr>
        <p:spPr>
          <a:xfrm>
            <a:off x="623888" y="3442097"/>
            <a:ext cx="7886700" cy="1125142"/>
          </a:xfrm>
          <a:prstGeom prst="rect">
            <a:avLst/>
          </a:prstGeom>
        </p:spPr>
        <p:txBody>
          <a:bodyPr/>
          <a:lstStyle>
            <a:lvl1pPr marL="0" indent="0">
              <a:buSzTx/>
              <a:buFontTx/>
              <a:buNone/>
              <a:defRPr sz="1800" b="0" i="0">
                <a:solidFill>
                  <a:schemeClr val="bg1"/>
                </a:solidFill>
                <a:latin typeface="Aptos" panose="020B0004020202020204" pitchFamily="34" charset="0"/>
                <a:cs typeface="Aptos" panose="020B0004020202020204" pitchFamily="34" charset="0"/>
              </a:defRPr>
            </a:lvl1pPr>
            <a:lvl2pPr marL="0" indent="0">
              <a:buSzTx/>
              <a:buFontTx/>
              <a:buNone/>
              <a:defRPr sz="1800" b="0" i="0">
                <a:solidFill>
                  <a:schemeClr val="bg1"/>
                </a:solidFill>
                <a:latin typeface="Aptos" panose="020B0004020202020204" pitchFamily="34" charset="0"/>
                <a:cs typeface="Aptos" panose="020B0004020202020204" pitchFamily="34" charset="0"/>
              </a:defRPr>
            </a:lvl2pPr>
            <a:lvl3pPr marL="0" indent="0">
              <a:buSzTx/>
              <a:buFontTx/>
              <a:buNone/>
              <a:defRPr sz="1800" b="0" i="0">
                <a:solidFill>
                  <a:schemeClr val="bg1"/>
                </a:solidFill>
                <a:latin typeface="Aptos" panose="020B0004020202020204" pitchFamily="34" charset="0"/>
                <a:cs typeface="Aptos" panose="020B0004020202020204" pitchFamily="34" charset="0"/>
              </a:defRPr>
            </a:lvl3pPr>
            <a:lvl4pPr marL="0" indent="0">
              <a:buSzTx/>
              <a:buFontTx/>
              <a:buNone/>
              <a:defRPr sz="1800" b="0" i="0">
                <a:solidFill>
                  <a:schemeClr val="bg1"/>
                </a:solidFill>
                <a:latin typeface="Aptos" panose="020B0004020202020204" pitchFamily="34" charset="0"/>
                <a:cs typeface="Aptos" panose="020B0004020202020204" pitchFamily="34" charset="0"/>
              </a:defRPr>
            </a:lvl4pPr>
            <a:lvl5pPr marL="0" indent="0">
              <a:buSzTx/>
              <a:buFontTx/>
              <a:buNone/>
              <a:defRPr sz="1800" b="0" i="0">
                <a:solidFill>
                  <a:schemeClr val="bg1"/>
                </a:solidFill>
                <a:latin typeface="Aptos" panose="020B0004020202020204" pitchFamily="34" charset="0"/>
                <a:cs typeface="Aptos" panose="020B0004020202020204" pitchFamily="34" charset="0"/>
              </a:defRPr>
            </a:lvl5pPr>
          </a:lstStyle>
          <a:p>
            <a:r>
              <a:rPr dirty="0"/>
              <a:t>Body Level One</a:t>
            </a:r>
          </a:p>
          <a:p>
            <a:pPr lvl="1"/>
            <a:r>
              <a:rPr lang="en-US" dirty="0"/>
              <a:t>	</a:t>
            </a:r>
            <a:r>
              <a:rPr dirty="0"/>
              <a:t>Body Level Two</a:t>
            </a:r>
          </a:p>
          <a:p>
            <a:pPr lvl="2"/>
            <a:r>
              <a:rPr lang="en-US" dirty="0"/>
              <a:t>		</a:t>
            </a:r>
            <a:r>
              <a:rPr dirty="0"/>
              <a:t>Body Level Three</a:t>
            </a:r>
          </a:p>
          <a:p>
            <a:pPr lvl="3"/>
            <a:r>
              <a:rPr lang="en-US" dirty="0"/>
              <a:t>			</a:t>
            </a:r>
            <a:r>
              <a:rPr dirty="0"/>
              <a:t>Body Level Four</a:t>
            </a:r>
          </a:p>
          <a:p>
            <a:pPr lvl="4"/>
            <a:r>
              <a:rPr lang="en-US" dirty="0"/>
              <a:t>				</a:t>
            </a:r>
            <a:r>
              <a:rPr dirty="0"/>
              <a:t>Body Level Five</a:t>
            </a:r>
          </a:p>
        </p:txBody>
      </p:sp>
      <p:sp>
        <p:nvSpPr>
          <p:cNvPr id="31"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28650" y="273844"/>
            <a:ext cx="7886700" cy="994172"/>
          </a:xfrm>
          <a:prstGeom prst="rect">
            <a:avLst/>
          </a:prstGeom>
        </p:spPr>
        <p:txBody>
          <a:bodyPr/>
          <a:lstStyle>
            <a:lvl1pPr>
              <a:defRPr b="1"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39" name="Body Level One…"/>
          <p:cNvSpPr txBox="1">
            <a:spLocks noGrp="1"/>
          </p:cNvSpPr>
          <p:nvPr>
            <p:ph type="body" sz="half" idx="1"/>
          </p:nvPr>
        </p:nvSpPr>
        <p:spPr>
          <a:xfrm>
            <a:off x="628650" y="1369219"/>
            <a:ext cx="3886200" cy="3263504"/>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vl2pPr>
              <a:defRPr b="0" i="0">
                <a:solidFill>
                  <a:schemeClr val="bg1"/>
                </a:solidFill>
                <a:latin typeface="Aptos" panose="020B0004020202020204" pitchFamily="34" charset="0"/>
                <a:cs typeface="Aptos" panose="020B0004020202020204" pitchFamily="34" charset="0"/>
              </a:defRPr>
            </a:lvl2pPr>
            <a:lvl3pPr>
              <a:defRPr b="0" i="0">
                <a:solidFill>
                  <a:schemeClr val="bg1"/>
                </a:solidFill>
                <a:latin typeface="Aptos" panose="020B0004020202020204" pitchFamily="34" charset="0"/>
                <a:cs typeface="Aptos" panose="020B0004020202020204" pitchFamily="34" charset="0"/>
              </a:defRPr>
            </a:lvl3pPr>
            <a:lvl4pPr>
              <a:defRPr b="0" i="0">
                <a:solidFill>
                  <a:schemeClr val="bg1"/>
                </a:solidFill>
                <a:latin typeface="Aptos" panose="020B0004020202020204" pitchFamily="34" charset="0"/>
                <a:cs typeface="Aptos" panose="020B0004020202020204" pitchFamily="34" charset="0"/>
              </a:defRPr>
            </a:lvl4pPr>
            <a:lvl5pPr>
              <a:defRPr b="0" i="0">
                <a:solidFill>
                  <a:schemeClr val="bg1"/>
                </a:solidFill>
                <a:latin typeface="Aptos" panose="020B0004020202020204" pitchFamily="34" charset="0"/>
                <a:cs typeface="Aptos" panose="020B00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628650" y="273844"/>
            <a:ext cx="7886700" cy="994172"/>
          </a:xfrm>
          <a:prstGeom prst="rect">
            <a:avLst/>
          </a:prstGeom>
        </p:spPr>
        <p:txBody>
          <a:bodyPr/>
          <a:lstStyle>
            <a:lvl1pPr>
              <a:defRPr b="1"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58"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0" y="342900"/>
            <a:ext cx="2949180" cy="1200150"/>
          </a:xfrm>
          <a:prstGeom prst="rect">
            <a:avLst/>
          </a:prstGeom>
        </p:spPr>
        <p:txBody>
          <a:bodyPr anchor="b"/>
          <a:lstStyle>
            <a:lvl1pPr>
              <a:defRPr sz="2400" b="0"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73" name="Body Level One…"/>
          <p:cNvSpPr txBox="1">
            <a:spLocks noGrp="1"/>
          </p:cNvSpPr>
          <p:nvPr>
            <p:ph type="body" sz="half" idx="1"/>
          </p:nvPr>
        </p:nvSpPr>
        <p:spPr>
          <a:xfrm>
            <a:off x="3887390" y="740569"/>
            <a:ext cx="4629152" cy="3655219"/>
          </a:xfrm>
          <a:prstGeom prst="rect">
            <a:avLst/>
          </a:prstGeom>
        </p:spPr>
        <p:txBody>
          <a:bodyPr/>
          <a:lstStyle>
            <a:lvl1pPr>
              <a:defRPr sz="2400" b="0" i="0">
                <a:solidFill>
                  <a:schemeClr val="bg1"/>
                </a:solidFill>
                <a:latin typeface="Aptos" panose="020B0004020202020204" pitchFamily="34" charset="0"/>
                <a:cs typeface="Aptos" panose="020B0004020202020204" pitchFamily="34" charset="0"/>
              </a:defRPr>
            </a:lvl1pPr>
            <a:lvl2pPr marL="538843" indent="-195943">
              <a:defRPr sz="2400" b="0" i="0">
                <a:solidFill>
                  <a:schemeClr val="bg1"/>
                </a:solidFill>
                <a:latin typeface="Aptos" panose="020B0004020202020204" pitchFamily="34" charset="0"/>
                <a:cs typeface="Aptos" panose="020B0004020202020204" pitchFamily="34" charset="0"/>
              </a:defRPr>
            </a:lvl2pPr>
            <a:lvl3pPr marL="914400" indent="-228600">
              <a:defRPr sz="2400" b="0" i="0">
                <a:solidFill>
                  <a:schemeClr val="bg1"/>
                </a:solidFill>
                <a:latin typeface="Aptos" panose="020B0004020202020204" pitchFamily="34" charset="0"/>
                <a:cs typeface="Aptos" panose="020B0004020202020204" pitchFamily="34" charset="0"/>
              </a:defRPr>
            </a:lvl3pPr>
            <a:lvl4pPr marL="1303020" indent="-274320">
              <a:defRPr sz="2400" b="0" i="0">
                <a:solidFill>
                  <a:schemeClr val="bg1"/>
                </a:solidFill>
                <a:latin typeface="Aptos" panose="020B0004020202020204" pitchFamily="34" charset="0"/>
                <a:cs typeface="Aptos" panose="020B0004020202020204" pitchFamily="34" charset="0"/>
              </a:defRPr>
            </a:lvl4pPr>
            <a:lvl5pPr marL="1645920" indent="-274320">
              <a:defRPr sz="2400" b="0" i="0">
                <a:solidFill>
                  <a:schemeClr val="bg1"/>
                </a:solidFill>
                <a:latin typeface="Aptos" panose="020B0004020202020204" pitchFamily="34" charset="0"/>
                <a:cs typeface="Aptos" panose="020B00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Shape 74"/>
          <p:cNvSpPr>
            <a:spLocks noGrp="1"/>
          </p:cNvSpPr>
          <p:nvPr>
            <p:ph type="body" sz="quarter" idx="13"/>
          </p:nvPr>
        </p:nvSpPr>
        <p:spPr>
          <a:xfrm>
            <a:off x="629840" y="1543050"/>
            <a:ext cx="2949179" cy="2858691"/>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stStyle>
          <a:p>
            <a:endParaRPr dirty="0"/>
          </a:p>
        </p:txBody>
      </p:sp>
      <p:sp>
        <p:nvSpPr>
          <p:cNvPr id="75" name="Slide Number"/>
          <p:cNvSpPr txBox="1">
            <a:spLocks noGrp="1"/>
          </p:cNvSpPr>
          <p:nvPr>
            <p:ph type="sldNum" sz="quarter" idx="2"/>
          </p:nvPr>
        </p:nvSpPr>
        <p:spPr>
          <a:xfrm>
            <a:off x="8446055" y="4800312"/>
            <a:ext cx="69296" cy="207746"/>
          </a:xfrm>
          <a:prstGeom prst="rect">
            <a:avLst/>
          </a:prstGeom>
        </p:spPr>
        <p:txBody>
          <a:bodyPr/>
          <a:lstStyle>
            <a:lvl1pPr>
              <a:defRPr b="0" i="0">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0" y="342900"/>
            <a:ext cx="2949180" cy="1200150"/>
          </a:xfrm>
          <a:prstGeom prst="rect">
            <a:avLst/>
          </a:prstGeom>
        </p:spPr>
        <p:txBody>
          <a:bodyPr anchor="b"/>
          <a:lstStyle>
            <a:lvl1pPr>
              <a:defRPr sz="2400" b="0"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83" name="Shape 83"/>
          <p:cNvSpPr>
            <a:spLocks noGrp="1"/>
          </p:cNvSpPr>
          <p:nvPr>
            <p:ph type="pic" sz="half" idx="13"/>
          </p:nvPr>
        </p:nvSpPr>
        <p:spPr>
          <a:xfrm>
            <a:off x="3887390" y="740569"/>
            <a:ext cx="4629152" cy="3655219"/>
          </a:xfrm>
          <a:prstGeom prst="rect">
            <a:avLst/>
          </a:prstGeom>
        </p:spPr>
        <p:txBody>
          <a:bodyPr lIns="91439" tIns="45719" rIns="91439" bIns="45719">
            <a:noAutofit/>
          </a:bodyPr>
          <a:lstStyle>
            <a:lvl1pPr>
              <a:defRPr b="0" i="0">
                <a:solidFill>
                  <a:schemeClr val="bg1"/>
                </a:solidFill>
                <a:latin typeface="Aptos" panose="020B0004020202020204" pitchFamily="34" charset="0"/>
                <a:cs typeface="Aptos" panose="020B0004020202020204" pitchFamily="34" charset="0"/>
              </a:defRPr>
            </a:lvl1pPr>
          </a:lstStyle>
          <a:p>
            <a:endParaRPr dirty="0"/>
          </a:p>
        </p:txBody>
      </p:sp>
      <p:sp>
        <p:nvSpPr>
          <p:cNvPr id="84" name="Body Level One…"/>
          <p:cNvSpPr txBox="1">
            <a:spLocks noGrp="1"/>
          </p:cNvSpPr>
          <p:nvPr>
            <p:ph type="body" sz="quarter" idx="1" hasCustomPrompt="1"/>
          </p:nvPr>
        </p:nvSpPr>
        <p:spPr>
          <a:xfrm>
            <a:off x="629840" y="1543050"/>
            <a:ext cx="2949180" cy="2858691"/>
          </a:xfrm>
          <a:prstGeom prst="rect">
            <a:avLst/>
          </a:prstGeom>
        </p:spPr>
        <p:txBody>
          <a:bodyPr/>
          <a:lstStyle>
            <a:lvl1pPr marL="0" indent="0">
              <a:buSzTx/>
              <a:buFontTx/>
              <a:buNone/>
              <a:defRPr sz="1200" b="0" i="0">
                <a:solidFill>
                  <a:schemeClr val="bg1"/>
                </a:solidFill>
                <a:latin typeface="Aptos" panose="020B0004020202020204" pitchFamily="34" charset="0"/>
                <a:cs typeface="Aptos" panose="020B0004020202020204" pitchFamily="34" charset="0"/>
              </a:defRPr>
            </a:lvl1pPr>
            <a:lvl2pPr marL="0" indent="0">
              <a:buSzTx/>
              <a:buFontTx/>
              <a:buNone/>
              <a:defRPr sz="1200" b="0" i="0">
                <a:solidFill>
                  <a:schemeClr val="bg1"/>
                </a:solidFill>
                <a:latin typeface="Aptos" panose="020B0004020202020204" pitchFamily="34" charset="0"/>
                <a:cs typeface="Aptos" panose="020B0004020202020204" pitchFamily="34" charset="0"/>
              </a:defRPr>
            </a:lvl2pPr>
            <a:lvl3pPr marL="0" indent="0">
              <a:buSzTx/>
              <a:buFontTx/>
              <a:buNone/>
              <a:defRPr sz="1200" b="0" i="0">
                <a:solidFill>
                  <a:schemeClr val="bg1"/>
                </a:solidFill>
                <a:latin typeface="Aptos" panose="020B0004020202020204" pitchFamily="34" charset="0"/>
                <a:cs typeface="Aptos" panose="020B0004020202020204" pitchFamily="34" charset="0"/>
              </a:defRPr>
            </a:lvl3pPr>
            <a:lvl4pPr marL="0" indent="0">
              <a:buSzTx/>
              <a:buFontTx/>
              <a:buNone/>
              <a:defRPr sz="1200" b="0" i="0">
                <a:solidFill>
                  <a:schemeClr val="bg1"/>
                </a:solidFill>
                <a:latin typeface="Aptos" panose="020B0004020202020204" pitchFamily="34" charset="0"/>
                <a:cs typeface="Aptos" panose="020B0004020202020204" pitchFamily="34" charset="0"/>
              </a:defRPr>
            </a:lvl4pPr>
            <a:lvl5pPr marL="0" indent="0">
              <a:buSzTx/>
              <a:buFontTx/>
              <a:buNone/>
              <a:defRPr sz="1200" b="0" i="0">
                <a:solidFill>
                  <a:schemeClr val="bg1"/>
                </a:solidFill>
                <a:latin typeface="Aptos" panose="020B0004020202020204" pitchFamily="34" charset="0"/>
                <a:cs typeface="Aptos" panose="020B0004020202020204" pitchFamily="34" charset="0"/>
              </a:defRPr>
            </a:lvl5pPr>
          </a:lstStyle>
          <a:p>
            <a:r>
              <a:rPr dirty="0"/>
              <a:t>Body Level One</a:t>
            </a:r>
          </a:p>
          <a:p>
            <a:pPr lvl="1"/>
            <a:r>
              <a:rPr lang="en-US" dirty="0"/>
              <a:t>	</a:t>
            </a:r>
            <a:r>
              <a:rPr dirty="0"/>
              <a:t>Body Level Two</a:t>
            </a:r>
          </a:p>
          <a:p>
            <a:pPr lvl="2"/>
            <a:r>
              <a:rPr lang="en-US" dirty="0"/>
              <a:t>		</a:t>
            </a:r>
            <a:r>
              <a:rPr dirty="0"/>
              <a:t>Body Level Three</a:t>
            </a:r>
          </a:p>
          <a:p>
            <a:pPr lvl="3"/>
            <a:r>
              <a:rPr lang="en-US" dirty="0"/>
              <a:t>			</a:t>
            </a:r>
            <a:r>
              <a:rPr dirty="0"/>
              <a:t>Body Level Four</a:t>
            </a:r>
          </a:p>
          <a:p>
            <a:pPr lvl="4"/>
            <a:r>
              <a:rPr lang="en-US" dirty="0"/>
              <a:t>				</a:t>
            </a:r>
            <a:r>
              <a:rPr dirty="0"/>
              <a:t>Body Level Five</a:t>
            </a:r>
          </a:p>
        </p:txBody>
      </p:sp>
      <p:sp>
        <p:nvSpPr>
          <p:cNvPr id="85"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28650" y="273844"/>
            <a:ext cx="7886700" cy="994172"/>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stStyle>
          <a:p>
            <a:r>
              <a:rPr dirty="0"/>
              <a:t>Title Text</a:t>
            </a:r>
          </a:p>
        </p:txBody>
      </p:sp>
      <p:sp>
        <p:nvSpPr>
          <p:cNvPr id="93" name="Body Level One…"/>
          <p:cNvSpPr txBox="1">
            <a:spLocks noGrp="1"/>
          </p:cNvSpPr>
          <p:nvPr>
            <p:ph type="body" idx="1"/>
          </p:nvPr>
        </p:nvSpPr>
        <p:spPr>
          <a:xfrm>
            <a:off x="628650" y="1369219"/>
            <a:ext cx="7886700" cy="3263504"/>
          </a:xfrm>
          <a:prstGeom prst="rect">
            <a:avLst/>
          </a:prstGeom>
        </p:spPr>
        <p:txBody>
          <a:bodyPr/>
          <a:lstStyle>
            <a:lvl1pPr>
              <a:defRPr b="0" i="0">
                <a:solidFill>
                  <a:schemeClr val="bg1"/>
                </a:solidFill>
                <a:latin typeface="Aptos" panose="020B0004020202020204" pitchFamily="34" charset="0"/>
                <a:cs typeface="Aptos" panose="020B0004020202020204" pitchFamily="34" charset="0"/>
              </a:defRPr>
            </a:lvl1pPr>
            <a:lvl2pPr>
              <a:defRPr b="0" i="0">
                <a:solidFill>
                  <a:schemeClr val="bg1"/>
                </a:solidFill>
                <a:latin typeface="Aptos" panose="020B0004020202020204" pitchFamily="34" charset="0"/>
                <a:cs typeface="Aptos" panose="020B0004020202020204" pitchFamily="34" charset="0"/>
              </a:defRPr>
            </a:lvl2pPr>
            <a:lvl3pPr>
              <a:defRPr b="0" i="0">
                <a:solidFill>
                  <a:schemeClr val="bg1"/>
                </a:solidFill>
                <a:latin typeface="Aptos" panose="020B0004020202020204" pitchFamily="34" charset="0"/>
                <a:cs typeface="Aptos" panose="020B0004020202020204" pitchFamily="34" charset="0"/>
              </a:defRPr>
            </a:lvl3pPr>
            <a:lvl4pPr>
              <a:defRPr b="0" i="0">
                <a:solidFill>
                  <a:schemeClr val="bg1"/>
                </a:solidFill>
                <a:latin typeface="Aptos" panose="020B0004020202020204" pitchFamily="34" charset="0"/>
                <a:cs typeface="Aptos" panose="020B0004020202020204" pitchFamily="34" charset="0"/>
              </a:defRPr>
            </a:lvl4pPr>
            <a:lvl5pPr>
              <a:defRPr b="0" i="0">
                <a:solidFill>
                  <a:schemeClr val="bg1"/>
                </a:solidFill>
                <a:latin typeface="Aptos" panose="020B0004020202020204" pitchFamily="34" charset="0"/>
                <a:cs typeface="Aptos" panose="020B00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 name="Slide Number"/>
          <p:cNvSpPr txBox="1">
            <a:spLocks noGrp="1"/>
          </p:cNvSpPr>
          <p:nvPr>
            <p:ph type="sldNum" sz="quarter" idx="2"/>
          </p:nvPr>
        </p:nvSpPr>
        <p:spPr>
          <a:xfrm>
            <a:off x="8446055" y="4800312"/>
            <a:ext cx="69296" cy="207746"/>
          </a:xfrm>
          <a:prstGeom prst="rect">
            <a:avLst/>
          </a:prstGeom>
        </p:spPr>
        <p:txBody>
          <a:bodyPr/>
          <a:lstStyle>
            <a:lvl1pPr>
              <a:defRPr b="0" i="0">
                <a:solidFill>
                  <a:schemeClr val="bg1"/>
                </a:solidFill>
                <a:latin typeface="Aptos" panose="020B0004020202020204" pitchFamily="34" charset="0"/>
              </a:defRPr>
            </a:lvl1pPr>
          </a:lstStyle>
          <a:p>
            <a:fld id="{86CB4B4D-7CA3-9044-876B-883B54F8677D}" type="slidenum">
              <a:rPr lang="en-CA" smtClean="0"/>
              <a:pPr/>
              <a:t>‹#›</a:t>
            </a:fld>
            <a:endParaRPr lang="en-CA"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3" r:id="rId10"/>
    <p:sldLayoutId id="2147483659" r:id="rId11"/>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sematext.com/blog/log-analysis-tools/" TargetMode="External"/><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instagram.com/p/CwDk0g6M6F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instagram.com/p/CwDk0g6M6F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atchbay.tech/" TargetMode="External"/><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linkedin.com/posts/activity-7161297356410208256-SA1t?utm_source=share&amp;utm_medium=member_deskto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0.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background with white text&#10;&#10;Description automatically generated">
            <a:extLst>
              <a:ext uri="{FF2B5EF4-FFF2-40B4-BE49-F238E27FC236}">
                <a16:creationId xmlns:a16="http://schemas.microsoft.com/office/drawing/2014/main" id="{8ADAE45F-AB0A-5B73-3E9A-48F8EBA29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627"/>
            <a:ext cx="9144000" cy="5176561"/>
          </a:xfrm>
          <a:prstGeom prst="rect">
            <a:avLst/>
          </a:prstGeom>
        </p:spPr>
      </p:pic>
      <p:sp>
        <p:nvSpPr>
          <p:cNvPr id="114" name="Rectangle 17"/>
          <p:cNvSpPr txBox="1"/>
          <p:nvPr/>
        </p:nvSpPr>
        <p:spPr>
          <a:xfrm>
            <a:off x="3313674" y="1101529"/>
            <a:ext cx="5432829"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45720" rIns="34289" bIns="45720" anchor="t">
            <a:spAutoFit/>
          </a:bodyPr>
          <a:lstStyle/>
          <a:p>
            <a:pPr>
              <a:defRPr sz="3600" b="1">
                <a:solidFill>
                  <a:srgbClr val="FFFFFF"/>
                </a:solidFill>
              </a:defRPr>
            </a:pPr>
            <a:r>
              <a:rPr lang="en-GB" sz="3600" dirty="0">
                <a:latin typeface="Aptos"/>
                <a:ea typeface="+mn-lt"/>
                <a:cs typeface="+mn-lt"/>
              </a:rPr>
              <a:t>Log Data + </a:t>
            </a:r>
            <a:br>
              <a:rPr lang="en-GB" sz="3600" dirty="0">
                <a:latin typeface="Aptos"/>
                <a:ea typeface="+mn-lt"/>
                <a:cs typeface="+mn-lt"/>
              </a:rPr>
            </a:br>
            <a:r>
              <a:rPr lang="en-GB" sz="3600" dirty="0">
                <a:latin typeface="Aptos"/>
                <a:ea typeface="+mn-lt"/>
                <a:cs typeface="+mn-lt"/>
              </a:rPr>
              <a:t>GSC + </a:t>
            </a:r>
            <a:br>
              <a:rPr lang="en-GB" sz="3600" dirty="0">
                <a:latin typeface="Aptos"/>
                <a:ea typeface="+mn-lt"/>
                <a:cs typeface="+mn-lt"/>
              </a:rPr>
            </a:br>
            <a:r>
              <a:rPr lang="en-GB" sz="3600" dirty="0">
                <a:latin typeface="Aptos"/>
                <a:ea typeface="+mn-lt"/>
                <a:cs typeface="+mn-lt"/>
              </a:rPr>
              <a:t>Big Query</a:t>
            </a:r>
            <a:endParaRPr lang="en-US" dirty="0" err="1">
              <a:latin typeface="Aptos"/>
            </a:endParaRPr>
          </a:p>
        </p:txBody>
      </p:sp>
      <p:sp>
        <p:nvSpPr>
          <p:cNvPr id="11" name="TextBox 10">
            <a:extLst>
              <a:ext uri="{FF2B5EF4-FFF2-40B4-BE49-F238E27FC236}">
                <a16:creationId xmlns:a16="http://schemas.microsoft.com/office/drawing/2014/main" id="{03E938F9-4CAA-5A35-40F3-5F2404EEADEE}"/>
              </a:ext>
            </a:extLst>
          </p:cNvPr>
          <p:cNvSpPr txBox="1"/>
          <p:nvPr/>
        </p:nvSpPr>
        <p:spPr>
          <a:xfrm>
            <a:off x="3313674" y="3085937"/>
            <a:ext cx="370655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GB" sz="2700" dirty="0">
                <a:solidFill>
                  <a:schemeClr val="bg1"/>
                </a:solidFill>
                <a:latin typeface="Aptos"/>
                <a:ea typeface="+mj-ea"/>
                <a:cs typeface="Helvetica"/>
              </a:rPr>
              <a:t>Paulo Andraus </a:t>
            </a:r>
            <a:br>
              <a:rPr lang="en-GB" sz="2700" dirty="0">
                <a:latin typeface="Aptos" panose="020B0004020202020204" pitchFamily="34" charset="0"/>
                <a:ea typeface="+mj-ea"/>
                <a:cs typeface="Helvetica" panose="020B0604020202020204" pitchFamily="34" charset="0"/>
              </a:rPr>
            </a:br>
            <a:r>
              <a:rPr lang="en-GB" sz="1500" dirty="0">
                <a:solidFill>
                  <a:srgbClr val="1AACCF"/>
                </a:solidFill>
                <a:latin typeface="Aptos"/>
                <a:ea typeface="+mj-ea"/>
                <a:cs typeface="Helvetica"/>
              </a:rPr>
              <a:t>Host @ SEO Game Show / Lead Tech SEO</a:t>
            </a:r>
            <a:endParaRPr lang="en-GB" sz="1500" dirty="0">
              <a:solidFill>
                <a:srgbClr val="1AACCF"/>
              </a:solidFill>
              <a:latin typeface="Aptos"/>
              <a:cs typeface="Helvetica"/>
            </a:endParaRPr>
          </a:p>
        </p:txBody>
      </p:sp>
      <p:grpSp>
        <p:nvGrpSpPr>
          <p:cNvPr id="2" name="Group 21">
            <a:extLst>
              <a:ext uri="{FF2B5EF4-FFF2-40B4-BE49-F238E27FC236}">
                <a16:creationId xmlns:a16="http://schemas.microsoft.com/office/drawing/2014/main" id="{0EBC22A4-AAF6-56F5-4292-98A5AF519131}"/>
              </a:ext>
            </a:extLst>
          </p:cNvPr>
          <p:cNvGrpSpPr/>
          <p:nvPr/>
        </p:nvGrpSpPr>
        <p:grpSpPr>
          <a:xfrm>
            <a:off x="314016" y="4406320"/>
            <a:ext cx="3515724" cy="814199"/>
            <a:chOff x="-3090783" y="302875"/>
            <a:chExt cx="5776480" cy="1337761"/>
          </a:xfrm>
        </p:grpSpPr>
        <p:sp>
          <p:nvSpPr>
            <p:cNvPr id="4" name="Rectangle 8">
              <a:extLst>
                <a:ext uri="{FF2B5EF4-FFF2-40B4-BE49-F238E27FC236}">
                  <a16:creationId xmlns:a16="http://schemas.microsoft.com/office/drawing/2014/main" id="{07044716-3874-E41E-C378-FE95BC4209FF}"/>
                </a:ext>
              </a:extLst>
            </p:cNvPr>
            <p:cNvSpPr txBox="1"/>
            <p:nvPr/>
          </p:nvSpPr>
          <p:spPr>
            <a:xfrm>
              <a:off x="-2635769" y="302875"/>
              <a:ext cx="4920508" cy="4667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lvl1pPr>
                <a:defRPr>
                  <a:solidFill>
                    <a:srgbClr val="64CCEA"/>
                  </a:solidFill>
                </a:defRPr>
              </a:lvl1pPr>
            </a:lstStyle>
            <a:p>
              <a:r>
                <a:rPr lang="en-GB" sz="1400" dirty="0">
                  <a:solidFill>
                    <a:schemeClr val="bg1"/>
                  </a:solidFill>
                  <a:latin typeface="Aptos"/>
                  <a:cs typeface="Helvetica" panose="020B0604020202020204" pitchFamily="34" charset="0"/>
                </a:rPr>
                <a:t>https://www.twitter.com/pandraus</a:t>
              </a:r>
            </a:p>
          </p:txBody>
        </p:sp>
        <p:grpSp>
          <p:nvGrpSpPr>
            <p:cNvPr id="5" name="Group">
              <a:extLst>
                <a:ext uri="{FF2B5EF4-FFF2-40B4-BE49-F238E27FC236}">
                  <a16:creationId xmlns:a16="http://schemas.microsoft.com/office/drawing/2014/main" id="{B93FA383-61E3-09A4-C6A6-914ED9C9D1FE}"/>
                </a:ext>
              </a:extLst>
            </p:cNvPr>
            <p:cNvGrpSpPr/>
            <p:nvPr/>
          </p:nvGrpSpPr>
          <p:grpSpPr>
            <a:xfrm>
              <a:off x="-3090783" y="377749"/>
              <a:ext cx="367299" cy="825862"/>
              <a:chOff x="-3090758" y="368158"/>
              <a:chExt cx="367297" cy="825860"/>
            </a:xfrm>
          </p:grpSpPr>
          <p:pic>
            <p:nvPicPr>
              <p:cNvPr id="6" name="Picture 5" descr="Picture 5">
                <a:extLst>
                  <a:ext uri="{FF2B5EF4-FFF2-40B4-BE49-F238E27FC236}">
                    <a16:creationId xmlns:a16="http://schemas.microsoft.com/office/drawing/2014/main" id="{F1CC45C5-B5B1-CA38-36EF-F86972A54672}"/>
                  </a:ext>
                </a:extLst>
              </p:cNvPr>
              <p:cNvPicPr>
                <a:picLocks noChangeAspect="1"/>
              </p:cNvPicPr>
              <p:nvPr/>
            </p:nvPicPr>
            <p:blipFill>
              <a:blip r:embed="rId4">
                <a:biLevel thresh="25000"/>
              </a:blip>
              <a:stretch>
                <a:fillRect/>
              </a:stretch>
            </p:blipFill>
            <p:spPr>
              <a:xfrm>
                <a:off x="-3090758" y="368158"/>
                <a:ext cx="367140" cy="367139"/>
              </a:xfrm>
              <a:prstGeom prst="rect">
                <a:avLst/>
              </a:prstGeom>
              <a:ln w="12700" cap="flat">
                <a:noFill/>
                <a:miter lim="400000"/>
              </a:ln>
              <a:effectLst/>
            </p:spPr>
          </p:pic>
          <p:pic>
            <p:nvPicPr>
              <p:cNvPr id="8" name="Picture 20" descr="Picture 20">
                <a:extLst>
                  <a:ext uri="{FF2B5EF4-FFF2-40B4-BE49-F238E27FC236}">
                    <a16:creationId xmlns:a16="http://schemas.microsoft.com/office/drawing/2014/main" id="{786C7EBB-E9B5-A5D2-EFFD-A182E8F707AF}"/>
                  </a:ext>
                </a:extLst>
              </p:cNvPr>
              <p:cNvPicPr>
                <a:picLocks noChangeAspect="1"/>
              </p:cNvPicPr>
              <p:nvPr/>
            </p:nvPicPr>
            <p:blipFill>
              <a:blip r:embed="rId5">
                <a:biLevel thresh="25000"/>
              </a:blip>
              <a:stretch>
                <a:fillRect/>
              </a:stretch>
            </p:blipFill>
            <p:spPr>
              <a:xfrm>
                <a:off x="-3090605" y="826879"/>
                <a:ext cx="367144" cy="367139"/>
              </a:xfrm>
              <a:prstGeom prst="rect">
                <a:avLst/>
              </a:prstGeom>
              <a:ln w="12700" cap="flat">
                <a:noFill/>
                <a:miter lim="400000"/>
              </a:ln>
              <a:effectLst/>
            </p:spPr>
          </p:pic>
        </p:grpSp>
        <p:sp>
          <p:nvSpPr>
            <p:cNvPr id="3" name="Shape 118">
              <a:extLst>
                <a:ext uri="{FF2B5EF4-FFF2-40B4-BE49-F238E27FC236}">
                  <a16:creationId xmlns:a16="http://schemas.microsoft.com/office/drawing/2014/main" id="{9F04DA04-D14C-4EEA-52F4-7A210EE11C61}"/>
                </a:ext>
              </a:extLst>
            </p:cNvPr>
            <p:cNvSpPr txBox="1"/>
            <p:nvPr/>
          </p:nvSpPr>
          <p:spPr>
            <a:xfrm>
              <a:off x="-2635767" y="822215"/>
              <a:ext cx="5321464" cy="8184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lvl1pPr>
                <a:defRPr>
                  <a:solidFill>
                    <a:srgbClr val="64CCEA"/>
                  </a:solidFill>
                </a:defRPr>
              </a:lvl1pPr>
            </a:lstStyle>
            <a:p>
              <a:r>
                <a:rPr lang="en-GB" sz="1400" dirty="0">
                  <a:solidFill>
                    <a:schemeClr val="bg1"/>
                  </a:solidFill>
                  <a:latin typeface="Aptos"/>
                  <a:cs typeface="Helvetica" panose="020B0604020202020204" pitchFamily="34" charset="0"/>
                </a:rPr>
                <a:t>https://www.pandraus.com/brighton</a:t>
              </a:r>
            </a:p>
          </p:txBody>
        </p:sp>
      </p:grpSp>
      <p:sp>
        <p:nvSpPr>
          <p:cNvPr id="18" name="Oval 17">
            <a:extLst>
              <a:ext uri="{FF2B5EF4-FFF2-40B4-BE49-F238E27FC236}">
                <a16:creationId xmlns:a16="http://schemas.microsoft.com/office/drawing/2014/main" id="{08A24C94-B96F-1CF8-2CB8-D35EDC09BFF8}"/>
              </a:ext>
            </a:extLst>
          </p:cNvPr>
          <p:cNvSpPr/>
          <p:nvPr/>
        </p:nvSpPr>
        <p:spPr>
          <a:xfrm>
            <a:off x="704868" y="2259036"/>
            <a:ext cx="2270946" cy="519345"/>
          </a:xfrm>
          <a:prstGeom prst="ellipse">
            <a:avLst/>
          </a:prstGeom>
          <a:solidFill>
            <a:srgbClr val="1AACC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u="none" strike="noStrike" cap="none" spc="0" normalizeH="0" baseline="0" dirty="0">
              <a:solidFill>
                <a:srgbClr val="000000"/>
              </a:solidFill>
              <a:effectLst/>
              <a:uFillTx/>
              <a:latin typeface="Aptos" panose="020B0004020202020204" pitchFamily="34" charset="0"/>
              <a:sym typeface="Helvetica"/>
            </a:endParaRPr>
          </a:p>
        </p:txBody>
      </p:sp>
      <p:pic>
        <p:nvPicPr>
          <p:cNvPr id="113" name="image2.jpeg" descr="A person smiling in front of a window&#10;&#10;Description automatically generated"/>
          <p:cNvPicPr>
            <a:picLocks noChangeAspect="1"/>
          </p:cNvPicPr>
          <p:nvPr/>
        </p:nvPicPr>
        <p:blipFill>
          <a:blip r:embed="rId6"/>
          <a:srcRect/>
          <a:stretch/>
        </p:blipFill>
        <p:spPr>
          <a:xfrm>
            <a:off x="895980" y="1354113"/>
            <a:ext cx="2079834" cy="207983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4"/>
                  <a:pt x="0" y="10799"/>
                </a:cubicBezTo>
                <a:cubicBezTo>
                  <a:pt x="0" y="16763"/>
                  <a:pt x="4834" y="21600"/>
                  <a:pt x="10799" y="21600"/>
                </a:cubicBezTo>
                <a:cubicBezTo>
                  <a:pt x="16763" y="21600"/>
                  <a:pt x="21600" y="16763"/>
                  <a:pt x="21600" y="10799"/>
                </a:cubicBezTo>
                <a:cubicBezTo>
                  <a:pt x="21600" y="4834"/>
                  <a:pt x="16763" y="0"/>
                  <a:pt x="10799" y="0"/>
                </a:cubicBezTo>
                <a:close/>
              </a:path>
            </a:pathLst>
          </a:cu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C273-9309-FA19-8844-B09168CC430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5A6D813-0F12-FB21-6C6B-C992A24A54CF}"/>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What are log files</a:t>
            </a:r>
            <a:endParaRPr lang="en-US" b="1" dirty="0">
              <a:latin typeface="Aptos" panose="020B0004020202020204" pitchFamily="34" charset="0"/>
            </a:endParaRPr>
          </a:p>
        </p:txBody>
      </p:sp>
      <p:sp>
        <p:nvSpPr>
          <p:cNvPr id="7" name="TextBox 6">
            <a:extLst>
              <a:ext uri="{FF2B5EF4-FFF2-40B4-BE49-F238E27FC236}">
                <a16:creationId xmlns:a16="http://schemas.microsoft.com/office/drawing/2014/main" id="{801CB111-AD57-5BB5-5C3E-53A6B8B8AC17}"/>
              </a:ext>
            </a:extLst>
          </p:cNvPr>
          <p:cNvSpPr txBox="1"/>
          <p:nvPr/>
        </p:nvSpPr>
        <p:spPr>
          <a:xfrm>
            <a:off x="299689" y="2090913"/>
            <a:ext cx="3592373"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800" dirty="0">
                <a:solidFill>
                  <a:schemeClr val="bg1"/>
                </a:solidFill>
                <a:latin typeface="Aptos" panose="020B0004020202020204" pitchFamily="34" charset="0"/>
                <a:ea typeface="+mn-lt"/>
                <a:cs typeface="+mn-lt"/>
              </a:rPr>
              <a:t>How </a:t>
            </a:r>
            <a:r>
              <a:rPr lang="en-US" sz="2800" u="sng" dirty="0">
                <a:solidFill>
                  <a:schemeClr val="bg1"/>
                </a:solidFill>
                <a:latin typeface="Aptos" panose="020B0004020202020204" pitchFamily="34" charset="0"/>
                <a:ea typeface="+mn-lt"/>
                <a:cs typeface="+mn-lt"/>
              </a:rPr>
              <a:t>your</a:t>
            </a:r>
            <a:r>
              <a:rPr lang="en-US" sz="2800" dirty="0">
                <a:solidFill>
                  <a:schemeClr val="bg1"/>
                </a:solidFill>
                <a:latin typeface="Aptos" panose="020B0004020202020204" pitchFamily="34" charset="0"/>
                <a:ea typeface="+mn-lt"/>
                <a:cs typeface="+mn-lt"/>
              </a:rPr>
              <a:t> server reads visitor's information</a:t>
            </a:r>
          </a:p>
          <a:p>
            <a:pPr defTabSz="914400"/>
            <a:endParaRPr lang="en-US" sz="2800" dirty="0">
              <a:solidFill>
                <a:schemeClr val="bg1"/>
              </a:solidFill>
              <a:latin typeface="Aptos" panose="020B0004020202020204" pitchFamily="34" charset="0"/>
              <a:ea typeface="+mn-lt"/>
              <a:cs typeface="+mn-lt"/>
            </a:endParaRPr>
          </a:p>
          <a:p>
            <a:pPr defTabSz="914400"/>
            <a:r>
              <a:rPr lang="en-US" sz="2000" dirty="0">
                <a:solidFill>
                  <a:schemeClr val="bg1"/>
                </a:solidFill>
                <a:latin typeface="Aptos" panose="020B0004020202020204" pitchFamily="34" charset="0"/>
                <a:ea typeface="+mn-lt"/>
                <a:cs typeface="+mn-lt"/>
              </a:rPr>
              <a:t>Note: access logs only </a:t>
            </a:r>
            <a:endParaRPr lang="en-US" sz="2000" dirty="0">
              <a:solidFill>
                <a:schemeClr val="bg1"/>
              </a:solidFill>
              <a:latin typeface="Aptos" panose="020B0004020202020204" pitchFamily="34" charset="0"/>
            </a:endParaRPr>
          </a:p>
        </p:txBody>
      </p:sp>
      <p:pic>
        <p:nvPicPr>
          <p:cNvPr id="2050" name="Picture 2" descr="Zoomed ">
            <a:extLst>
              <a:ext uri="{FF2B5EF4-FFF2-40B4-BE49-F238E27FC236}">
                <a16:creationId xmlns:a16="http://schemas.microsoft.com/office/drawing/2014/main" id="{9096E18F-C3C7-2538-84AB-AD27F63AE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7260" y="1008457"/>
            <a:ext cx="4314340" cy="3139112"/>
          </a:xfrm>
          <a:prstGeom prst="roundRect">
            <a:avLst>
              <a:gd name="adj" fmla="val 180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236F7CE-216A-A3A3-23C1-61C2E8F4F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C1CBD9-9F18-DB6F-FC9B-B9F615318C9B}"/>
              </a:ext>
            </a:extLst>
          </p:cNvPr>
          <p:cNvSpPr txBox="1"/>
          <p:nvPr/>
        </p:nvSpPr>
        <p:spPr>
          <a:xfrm>
            <a:off x="4571999" y="4731681"/>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a:t>
            </a:r>
            <a:r>
              <a:rPr lang="en-US" sz="1400" b="1" u="sng" dirty="0">
                <a:solidFill>
                  <a:srgbClr val="FFFFFF"/>
                </a:solidFill>
                <a:latin typeface="Aptos" panose="020B0004020202020204" pitchFamily="34" charset="0"/>
                <a:ea typeface="+mn-lt"/>
                <a:cs typeface="+mn-lt"/>
              </a:rPr>
              <a:t>What</a:t>
            </a:r>
            <a:r>
              <a:rPr lang="en-US" sz="1400" b="1" dirty="0">
                <a:solidFill>
                  <a:srgbClr val="FFFFFF"/>
                </a:solidFill>
                <a:latin typeface="Aptos" panose="020B0004020202020204" pitchFamily="34" charset="0"/>
                <a:ea typeface="+mn-lt"/>
                <a:cs typeface="+mn-lt"/>
              </a:rPr>
              <a:t>/Who/Where/When/How/</a:t>
            </a:r>
            <a:r>
              <a:rPr lang="en-US" sz="1400" b="1" dirty="0" err="1">
                <a:solidFill>
                  <a:srgbClr val="FFFFFF"/>
                </a:solidFill>
                <a:latin typeface="Aptos" panose="020B0004020202020204" pitchFamily="34" charset="0"/>
                <a:ea typeface="+mn-lt"/>
                <a:cs typeface="+mn-lt"/>
              </a:rPr>
              <a:t>HowMuch</a:t>
            </a:r>
            <a:endParaRPr lang="en-US" dirty="0"/>
          </a:p>
        </p:txBody>
      </p:sp>
    </p:spTree>
    <p:extLst>
      <p:ext uri="{BB962C8B-B14F-4D97-AF65-F5344CB8AC3E}">
        <p14:creationId xmlns:p14="http://schemas.microsoft.com/office/powerpoint/2010/main" val="5383960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BC428-6361-59A0-EC33-E0F8D6B4E45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E4034A1-5D0B-7598-04BC-E5FE06140C56}"/>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Wait. Isn’t that GA?</a:t>
            </a:r>
            <a:endParaRPr lang="en-US" b="1" dirty="0">
              <a:latin typeface="Aptos" panose="020B0004020202020204" pitchFamily="34" charset="0"/>
            </a:endParaRPr>
          </a:p>
        </p:txBody>
      </p:sp>
      <p:sp>
        <p:nvSpPr>
          <p:cNvPr id="7" name="TextBox 6">
            <a:extLst>
              <a:ext uri="{FF2B5EF4-FFF2-40B4-BE49-F238E27FC236}">
                <a16:creationId xmlns:a16="http://schemas.microsoft.com/office/drawing/2014/main" id="{47A4CEFA-C0B2-416F-D161-F4CAEF0A6F12}"/>
              </a:ext>
            </a:extLst>
          </p:cNvPr>
          <p:cNvSpPr txBox="1"/>
          <p:nvPr/>
        </p:nvSpPr>
        <p:spPr>
          <a:xfrm>
            <a:off x="1519293" y="1565462"/>
            <a:ext cx="6120550" cy="2212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defTabSz="914400"/>
            <a:r>
              <a:rPr lang="en-US" sz="2800" dirty="0">
                <a:solidFill>
                  <a:schemeClr val="bg1"/>
                </a:solidFill>
                <a:latin typeface="Aptos" panose="020B0004020202020204" pitchFamily="34" charset="0"/>
                <a:ea typeface="+mn-lt"/>
                <a:cs typeface="+mn-lt"/>
              </a:rPr>
              <a:t>Google Analytics only shows what </a:t>
            </a:r>
          </a:p>
          <a:p>
            <a:pPr algn="ctr" defTabSz="914400"/>
            <a:r>
              <a:rPr lang="en-US" sz="2800" dirty="0">
                <a:solidFill>
                  <a:schemeClr val="bg1"/>
                </a:solidFill>
                <a:latin typeface="Aptos" panose="020B0004020202020204" pitchFamily="34" charset="0"/>
                <a:ea typeface="+mn-lt"/>
                <a:cs typeface="+mn-lt"/>
              </a:rPr>
              <a:t>the JavaScript file sent to Google </a:t>
            </a:r>
          </a:p>
          <a:p>
            <a:pPr algn="ctr" defTabSz="914400"/>
            <a:r>
              <a:rPr lang="en-US" sz="2800" dirty="0">
                <a:solidFill>
                  <a:schemeClr val="bg1"/>
                </a:solidFill>
                <a:latin typeface="Aptos" panose="020B0004020202020204" pitchFamily="34" charset="0"/>
                <a:ea typeface="+mn-lt"/>
                <a:cs typeface="+mn-lt"/>
              </a:rPr>
              <a:t>and then to you.</a:t>
            </a:r>
          </a:p>
          <a:p>
            <a:pPr algn="ctr" defTabSz="914400"/>
            <a:endParaRPr lang="en-US" sz="2800" dirty="0">
              <a:solidFill>
                <a:schemeClr val="bg1"/>
              </a:solidFill>
              <a:latin typeface="Aptos" panose="020B0004020202020204" pitchFamily="34" charset="0"/>
              <a:ea typeface="+mn-lt"/>
              <a:cs typeface="+mn-lt"/>
            </a:endParaRPr>
          </a:p>
          <a:p>
            <a:pPr algn="ctr" defTabSz="914400"/>
            <a:r>
              <a:rPr lang="en-US" sz="2800" dirty="0">
                <a:solidFill>
                  <a:schemeClr val="bg1"/>
                </a:solidFill>
                <a:latin typeface="Aptos" panose="020B0004020202020204" pitchFamily="34" charset="0"/>
                <a:ea typeface="+mn-lt"/>
                <a:cs typeface="+mn-lt"/>
              </a:rPr>
              <a:t>It is filtered, sampled, expensive and </a:t>
            </a:r>
          </a:p>
          <a:p>
            <a:pPr algn="ctr" defTabSz="914400"/>
            <a:endParaRPr lang="en-US" sz="2800" dirty="0">
              <a:solidFill>
                <a:schemeClr val="bg1"/>
              </a:solidFill>
              <a:latin typeface="Aptos" panose="020B0004020202020204" pitchFamily="34" charset="0"/>
            </a:endParaRPr>
          </a:p>
        </p:txBody>
      </p:sp>
      <p:grpSp>
        <p:nvGrpSpPr>
          <p:cNvPr id="2" name="Group 1">
            <a:extLst>
              <a:ext uri="{FF2B5EF4-FFF2-40B4-BE49-F238E27FC236}">
                <a16:creationId xmlns:a16="http://schemas.microsoft.com/office/drawing/2014/main" id="{21D3AFC5-9ABD-7CAF-2409-D54D0FC89B9B}"/>
              </a:ext>
            </a:extLst>
          </p:cNvPr>
          <p:cNvGrpSpPr/>
          <p:nvPr/>
        </p:nvGrpSpPr>
        <p:grpSpPr>
          <a:xfrm>
            <a:off x="6158965" y="356461"/>
            <a:ext cx="2774197" cy="898901"/>
            <a:chOff x="6158965" y="356461"/>
            <a:chExt cx="2774197" cy="898901"/>
          </a:xfrm>
        </p:grpSpPr>
        <p:sp>
          <p:nvSpPr>
            <p:cNvPr id="3" name="Rounded Rectangle 2">
              <a:extLst>
                <a:ext uri="{FF2B5EF4-FFF2-40B4-BE49-F238E27FC236}">
                  <a16:creationId xmlns:a16="http://schemas.microsoft.com/office/drawing/2014/main" id="{9692A7DB-AF1B-C5F3-A9C8-C9E8F87DEAB3}"/>
                </a:ext>
              </a:extLst>
            </p:cNvPr>
            <p:cNvSpPr/>
            <p:nvPr/>
          </p:nvSpPr>
          <p:spPr>
            <a:xfrm>
              <a:off x="6158965" y="356461"/>
              <a:ext cx="2774197" cy="898901"/>
            </a:xfrm>
            <a:prstGeom prst="roundRect">
              <a:avLst/>
            </a:prstGeom>
            <a:solidFill>
              <a:srgbClr val="D8D6D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4" name="Picture 4">
              <a:extLst>
                <a:ext uri="{FF2B5EF4-FFF2-40B4-BE49-F238E27FC236}">
                  <a16:creationId xmlns:a16="http://schemas.microsoft.com/office/drawing/2014/main" id="{EDB22885-8792-0750-350E-C6FB88C8A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85532" y="616542"/>
              <a:ext cx="363242" cy="363242"/>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03F622-A13C-DA34-183B-4AECFE49126C}"/>
                </a:ext>
              </a:extLst>
            </p:cNvPr>
            <p:cNvSpPr txBox="1"/>
            <p:nvPr/>
          </p:nvSpPr>
          <p:spPr>
            <a:xfrm>
              <a:off x="6765448" y="49751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b="1" i="0" u="none" strike="noStrike" cap="none" spc="0" normalizeH="0" baseline="0" dirty="0">
                  <a:ln>
                    <a:noFill/>
                  </a:ln>
                  <a:solidFill>
                    <a:srgbClr val="1D1D1D"/>
                  </a:solidFill>
                  <a:effectLst/>
                  <a:uFillTx/>
                  <a:latin typeface="+mn-lt"/>
                  <a:ea typeface="+mn-ea"/>
                  <a:cs typeface="+mn-cs"/>
                  <a:sym typeface="Helvetica"/>
                </a:rPr>
                <a:t>New message from Kelvin Newman</a:t>
              </a:r>
            </a:p>
          </p:txBody>
        </p:sp>
        <p:sp>
          <p:nvSpPr>
            <p:cNvPr id="8" name="TextBox 7">
              <a:extLst>
                <a:ext uri="{FF2B5EF4-FFF2-40B4-BE49-F238E27FC236}">
                  <a16:creationId xmlns:a16="http://schemas.microsoft.com/office/drawing/2014/main" id="{FF4AA473-1365-8D14-10DE-0EF5D49669EB}"/>
                </a:ext>
              </a:extLst>
            </p:cNvPr>
            <p:cNvSpPr txBox="1"/>
            <p:nvPr/>
          </p:nvSpPr>
          <p:spPr>
            <a:xfrm>
              <a:off x="6775340" y="691774"/>
              <a:ext cx="207419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lang="en-US" sz="900" dirty="0">
                  <a:solidFill>
                    <a:srgbClr val="1D1D1D"/>
                  </a:solidFill>
                </a:rPr>
                <a:t>Wasn’t this supposed to be about </a:t>
              </a:r>
              <a:r>
                <a:rPr lang="en-US" sz="900" dirty="0" err="1">
                  <a:solidFill>
                    <a:srgbClr val="1D1D1D"/>
                  </a:solidFill>
                </a:rPr>
                <a:t>BigQuery</a:t>
              </a:r>
              <a:r>
                <a:rPr lang="en-US" sz="900" dirty="0">
                  <a:solidFill>
                    <a:srgbClr val="1D1D1D"/>
                  </a:solidFill>
                </a:rPr>
                <a:t>? Stop stalling!</a:t>
              </a:r>
              <a:endParaRPr kumimoji="0" lang="en-US" sz="900" i="0" u="none" strike="noStrike" cap="none" spc="0" normalizeH="0" baseline="0" dirty="0">
                <a:ln>
                  <a:noFill/>
                </a:ln>
                <a:solidFill>
                  <a:srgbClr val="1D1D1D"/>
                </a:solidFill>
                <a:effectLst/>
                <a:uFillTx/>
                <a:sym typeface="Helvetica"/>
              </a:endParaRPr>
            </a:p>
          </p:txBody>
        </p:sp>
      </p:grpSp>
    </p:spTree>
    <p:extLst>
      <p:ext uri="{BB962C8B-B14F-4D97-AF65-F5344CB8AC3E}">
        <p14:creationId xmlns:p14="http://schemas.microsoft.com/office/powerpoint/2010/main" val="3898770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BC428-6361-59A0-EC33-E0F8D6B4E4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C3EC08-61A3-5D50-060D-748972579101}"/>
              </a:ext>
            </a:extLst>
          </p:cNvPr>
          <p:cNvSpPr txBox="1"/>
          <p:nvPr/>
        </p:nvSpPr>
        <p:spPr>
          <a:xfrm>
            <a:off x="3200400" y="934663"/>
            <a:ext cx="2743200"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spAutoFit/>
          </a:bodyPr>
          <a:lstStyle/>
          <a:p>
            <a:pPr algn="ctr" defTabSz="914400"/>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not ​</a:t>
            </a:r>
          </a:p>
          <a:p>
            <a:pPr algn="ctr" defTabSz="914400"/>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owned​</a:t>
            </a:r>
          </a:p>
          <a:p>
            <a:pPr algn="ctr" defTabSz="914400"/>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by</a:t>
            </a:r>
          </a:p>
          <a:p>
            <a:pPr algn="ctr" defTabSz="914400"/>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you</a:t>
            </a:r>
            <a:r>
              <a:rPr lang="en-US" sz="4500" b="1" dirty="0">
                <a:latin typeface="Aptos" panose="020B0004020202020204" pitchFamily="34" charset="0"/>
                <a:cs typeface="Segoe UI"/>
              </a:rPr>
              <a:t>​</a:t>
            </a:r>
            <a:endParaRPr lang="en-US" sz="4500" b="1" dirty="0">
              <a:latin typeface="Aptos" panose="020B0004020202020204" pitchFamily="34" charset="0"/>
            </a:endParaRPr>
          </a:p>
        </p:txBody>
      </p:sp>
    </p:spTree>
    <p:extLst>
      <p:ext uri="{BB962C8B-B14F-4D97-AF65-F5344CB8AC3E}">
        <p14:creationId xmlns:p14="http://schemas.microsoft.com/office/powerpoint/2010/main" val="2601759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9B7D-8B60-68E6-472C-5F1B2E9498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8ABC92-5AFC-DAD5-5776-6F562D4041A7}"/>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Where to get them</a:t>
            </a:r>
            <a:endParaRPr lang="en-US" b="1" dirty="0">
              <a:latin typeface="Aptos" panose="020B0004020202020204" pitchFamily="34" charset="0"/>
            </a:endParaRPr>
          </a:p>
        </p:txBody>
      </p:sp>
      <p:sp>
        <p:nvSpPr>
          <p:cNvPr id="5" name="TextBox 4">
            <a:extLst>
              <a:ext uri="{FF2B5EF4-FFF2-40B4-BE49-F238E27FC236}">
                <a16:creationId xmlns:a16="http://schemas.microsoft.com/office/drawing/2014/main" id="{7A0B1CBA-C6B7-1256-66A7-BD4349A4CAB3}"/>
              </a:ext>
            </a:extLst>
          </p:cNvPr>
          <p:cNvSpPr txBox="1"/>
          <p:nvPr/>
        </p:nvSpPr>
        <p:spPr>
          <a:xfrm>
            <a:off x="0" y="2192615"/>
            <a:ext cx="9144000"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your</a:t>
            </a:r>
            <a:r>
              <a:rPr lang="en-US" sz="4500" b="1" dirty="0">
                <a:solidFill>
                  <a:schemeClr val="bg1"/>
                </a:solidFill>
                <a:effectLst>
                  <a:outerShdw blurRad="38100" dist="38100" dir="2700000" algn="tl">
                    <a:srgbClr val="000000">
                      <a:alpha val="43137"/>
                    </a:srgbClr>
                  </a:outerShdw>
                </a:effectLst>
                <a:latin typeface="Aptos" panose="020B0004020202020204" pitchFamily="34" charset="0"/>
              </a:rPr>
              <a:t> server</a:t>
            </a:r>
            <a:endParaRPr kumimoji="0" lang="en-CA" sz="4500" b="1" u="none" strike="noStrike" cap="none" spc="0" normalizeH="0" baseline="0" dirty="0">
              <a:ln>
                <a:noFill/>
              </a:ln>
              <a:solidFill>
                <a:schemeClr val="bg1"/>
              </a:solidFill>
              <a:effectLst>
                <a:outerShdw blurRad="38100" dist="38100" dir="2700000" algn="tl">
                  <a:srgbClr val="000000">
                    <a:alpha val="43137"/>
                  </a:srgbClr>
                </a:outerShdw>
              </a:effectLst>
              <a:uFillTx/>
              <a:latin typeface="Aptos" panose="020B0004020202020204" pitchFamily="34" charset="0"/>
              <a:sym typeface="Helvetica"/>
            </a:endParaRPr>
          </a:p>
        </p:txBody>
      </p:sp>
      <p:sp>
        <p:nvSpPr>
          <p:cNvPr id="8" name="TextBox 7">
            <a:extLst>
              <a:ext uri="{FF2B5EF4-FFF2-40B4-BE49-F238E27FC236}">
                <a16:creationId xmlns:a16="http://schemas.microsoft.com/office/drawing/2014/main" id="{B3880F75-2E09-E014-4789-7A0BB1A701E9}"/>
              </a:ext>
            </a:extLst>
          </p:cNvPr>
          <p:cNvSpPr txBox="1"/>
          <p:nvPr/>
        </p:nvSpPr>
        <p:spPr>
          <a:xfrm>
            <a:off x="0" y="2977441"/>
            <a:ext cx="9144000"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100" b="1" dirty="0">
                <a:solidFill>
                  <a:schemeClr val="bg1"/>
                </a:solidFill>
                <a:latin typeface="Aptos" panose="020B0004020202020204" pitchFamily="34" charset="0"/>
              </a:rPr>
              <a:t>Or your IT department? </a:t>
            </a:r>
          </a:p>
        </p:txBody>
      </p:sp>
      <p:pic>
        <p:nvPicPr>
          <p:cNvPr id="2" name="Picture 2">
            <a:extLst>
              <a:ext uri="{FF2B5EF4-FFF2-40B4-BE49-F238E27FC236}">
                <a16:creationId xmlns:a16="http://schemas.microsoft.com/office/drawing/2014/main" id="{6A661D9C-CD9F-6C8A-A320-85F6E068D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2913B2-440E-D318-80EB-654756B8129B}"/>
              </a:ext>
            </a:extLst>
          </p:cNvPr>
          <p:cNvSpPr txBox="1"/>
          <p:nvPr/>
        </p:nvSpPr>
        <p:spPr>
          <a:xfrm>
            <a:off x="4571999" y="4731681"/>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Why/What/Who/</a:t>
            </a:r>
            <a:r>
              <a:rPr lang="en-US" sz="1400" b="1" u="sng" dirty="0">
                <a:solidFill>
                  <a:srgbClr val="FFFFFF"/>
                </a:solidFill>
                <a:latin typeface="Aptos" panose="020B0004020202020204" pitchFamily="34" charset="0"/>
                <a:ea typeface="+mn-lt"/>
                <a:cs typeface="+mn-lt"/>
              </a:rPr>
              <a:t>Where</a:t>
            </a:r>
            <a:r>
              <a:rPr lang="en-US" sz="1400" b="1" dirty="0">
                <a:solidFill>
                  <a:srgbClr val="FFFFFF"/>
                </a:solidFill>
                <a:latin typeface="Aptos" panose="020B0004020202020204" pitchFamily="34" charset="0"/>
                <a:ea typeface="+mn-lt"/>
                <a:cs typeface="+mn-lt"/>
              </a:rPr>
              <a:t>/When/How/</a:t>
            </a:r>
            <a:r>
              <a:rPr lang="en-US" sz="1400" b="1" dirty="0" err="1">
                <a:solidFill>
                  <a:srgbClr val="FFFFFF"/>
                </a:solidFill>
                <a:latin typeface="Aptos" panose="020B0004020202020204" pitchFamily="34" charset="0"/>
                <a:ea typeface="+mn-lt"/>
                <a:cs typeface="+mn-lt"/>
              </a:rPr>
              <a:t>HowMuch</a:t>
            </a:r>
            <a:endParaRPr lang="en-US" dirty="0"/>
          </a:p>
        </p:txBody>
      </p:sp>
    </p:spTree>
    <p:extLst>
      <p:ext uri="{BB962C8B-B14F-4D97-AF65-F5344CB8AC3E}">
        <p14:creationId xmlns:p14="http://schemas.microsoft.com/office/powerpoint/2010/main" val="85012588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a:extLst>
              <a:ext uri="{FF2B5EF4-FFF2-40B4-BE49-F238E27FC236}">
                <a16:creationId xmlns:a16="http://schemas.microsoft.com/office/drawing/2014/main" id="{12E674C0-7626-2D3C-72F0-27883735D811}"/>
              </a:ext>
            </a:extLst>
          </p:cNvPr>
          <p:cNvSpPr/>
          <p:nvPr/>
        </p:nvSpPr>
        <p:spPr>
          <a:xfrm rot="16200000">
            <a:off x="1834377" y="1460598"/>
            <a:ext cx="2733868" cy="2295330"/>
          </a:xfrm>
          <a:prstGeom prst="round2SameRect">
            <a:avLst>
              <a:gd name="adj1" fmla="val 7317"/>
              <a:gd name="adj2" fmla="val 0"/>
            </a:avLst>
          </a:prstGeom>
          <a:solidFill>
            <a:srgbClr val="FFFFFF"/>
          </a:solidFill>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Text Placeholder 4">
            <a:extLst>
              <a:ext uri="{FF2B5EF4-FFF2-40B4-BE49-F238E27FC236}">
                <a16:creationId xmlns:a16="http://schemas.microsoft.com/office/drawing/2014/main" id="{37C7B774-8B0B-37CE-8342-F5B5D961E757}"/>
              </a:ext>
            </a:extLst>
          </p:cNvPr>
          <p:cNvSpPr txBox="1">
            <a:spLocks noGrp="1"/>
          </p:cNvSpPr>
          <p:nvPr>
            <p:ph type="body" idx="1"/>
          </p:nvPr>
        </p:nvSpPr>
        <p:spPr>
          <a:xfrm>
            <a:off x="2091242" y="1888457"/>
            <a:ext cx="2257731" cy="1358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indent="0" algn="ctr" defTabSz="914400">
              <a:buNone/>
            </a:pPr>
            <a:r>
              <a:rPr lang="en-US" sz="2800" b="1" dirty="0">
                <a:solidFill>
                  <a:schemeClr val="accent5"/>
                </a:solidFill>
              </a:rPr>
              <a:t>New Sections of your site</a:t>
            </a:r>
          </a:p>
        </p:txBody>
      </p:sp>
      <p:pic>
        <p:nvPicPr>
          <p:cNvPr id="6" name="Picture 5" descr="Starry night and mountain ranges">
            <a:extLst>
              <a:ext uri="{FF2B5EF4-FFF2-40B4-BE49-F238E27FC236}">
                <a16:creationId xmlns:a16="http://schemas.microsoft.com/office/drawing/2014/main" id="{EB90C7E1-FEB0-9A9F-22A9-D530EA7371F5}"/>
              </a:ext>
            </a:extLst>
          </p:cNvPr>
          <p:cNvPicPr>
            <a:picLocks noChangeAspect="1"/>
          </p:cNvPicPr>
          <p:nvPr/>
        </p:nvPicPr>
        <p:blipFill rotWithShape="1">
          <a:blip r:embed="rId3">
            <a:extLst>
              <a:ext uri="{28A0092B-C50C-407E-A947-70E740481C1C}">
                <a14:useLocalDpi xmlns:a14="http://schemas.microsoft.com/office/drawing/2010/main" val="0"/>
              </a:ext>
            </a:extLst>
          </a:blip>
          <a:srcRect l="31189"/>
          <a:stretch/>
        </p:blipFill>
        <p:spPr>
          <a:xfrm>
            <a:off x="4348976" y="0"/>
            <a:ext cx="4786246" cy="5143500"/>
          </a:xfrm>
          <a:prstGeom prst="rect">
            <a:avLst/>
          </a:prstGeom>
        </p:spPr>
      </p:pic>
      <p:sp>
        <p:nvSpPr>
          <p:cNvPr id="2" name="TextBox 1">
            <a:extLst>
              <a:ext uri="{FF2B5EF4-FFF2-40B4-BE49-F238E27FC236}">
                <a16:creationId xmlns:a16="http://schemas.microsoft.com/office/drawing/2014/main" id="{8027B50D-5246-B5A2-02C6-E8295A1512D2}"/>
              </a:ext>
            </a:extLst>
          </p:cNvPr>
          <p:cNvSpPr txBox="1"/>
          <p:nvPr/>
        </p:nvSpPr>
        <p:spPr>
          <a:xfrm>
            <a:off x="4709037" y="4835723"/>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Why/What/Who/Where/</a:t>
            </a:r>
            <a:r>
              <a:rPr lang="en-US" sz="1400" b="1" u="sng" dirty="0">
                <a:solidFill>
                  <a:srgbClr val="FFFFFF"/>
                </a:solidFill>
                <a:latin typeface="Aptos" panose="020B0004020202020204" pitchFamily="34" charset="0"/>
                <a:ea typeface="+mn-lt"/>
                <a:cs typeface="+mn-lt"/>
              </a:rPr>
              <a:t>When</a:t>
            </a:r>
            <a:r>
              <a:rPr lang="en-US" sz="1400" b="1" dirty="0">
                <a:solidFill>
                  <a:srgbClr val="FFFFFF"/>
                </a:solidFill>
                <a:latin typeface="Aptos" panose="020B0004020202020204" pitchFamily="34" charset="0"/>
                <a:ea typeface="+mn-lt"/>
                <a:cs typeface="+mn-lt"/>
              </a:rPr>
              <a:t>/How/</a:t>
            </a:r>
            <a:r>
              <a:rPr lang="en-US" sz="1400" b="1" dirty="0" err="1">
                <a:solidFill>
                  <a:srgbClr val="FFFFFF"/>
                </a:solidFill>
                <a:latin typeface="Aptos" panose="020B0004020202020204" pitchFamily="34" charset="0"/>
                <a:ea typeface="+mn-lt"/>
                <a:cs typeface="+mn-lt"/>
              </a:rPr>
              <a:t>HowMuch</a:t>
            </a:r>
            <a:endParaRPr lang="en-US" dirty="0"/>
          </a:p>
        </p:txBody>
      </p:sp>
      <p:sp>
        <p:nvSpPr>
          <p:cNvPr id="4" name="Title 3">
            <a:extLst>
              <a:ext uri="{FF2B5EF4-FFF2-40B4-BE49-F238E27FC236}">
                <a16:creationId xmlns:a16="http://schemas.microsoft.com/office/drawing/2014/main" id="{8A6C32C4-C2CA-CD6C-4AD3-AFCFE473AAA9}"/>
              </a:ext>
            </a:extLst>
          </p:cNvPr>
          <p:cNvSpPr txBox="1">
            <a:spLocks noGrp="1"/>
          </p:cNvSpPr>
          <p:nvPr>
            <p:ph type="title"/>
          </p:nvPr>
        </p:nvSpPr>
        <p:spPr>
          <a:xfrm rot="16200000">
            <a:off x="-1443982" y="2370672"/>
            <a:ext cx="3636048" cy="4339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algn="ctr" defTabSz="914400"/>
            <a:r>
              <a:rPr lang="en-US" sz="1800" dirty="0">
                <a:solidFill>
                  <a:srgbClr val="FFFFFF"/>
                </a:solidFill>
                <a:ea typeface="+mn-lt"/>
                <a:cs typeface="+mn-lt"/>
              </a:rPr>
              <a:t>When to do your analysis</a:t>
            </a:r>
            <a:endParaRPr lang="en-US" sz="1200" dirty="0"/>
          </a:p>
        </p:txBody>
      </p:sp>
      <p:sp useBgFill="1">
        <p:nvSpPr>
          <p:cNvPr id="15" name="Round Same Side Corner Rectangle 14">
            <a:extLst>
              <a:ext uri="{FF2B5EF4-FFF2-40B4-BE49-F238E27FC236}">
                <a16:creationId xmlns:a16="http://schemas.microsoft.com/office/drawing/2014/main" id="{CE6E5D1C-03BD-CEE7-F241-6182C055EA06}"/>
              </a:ext>
            </a:extLst>
          </p:cNvPr>
          <p:cNvSpPr/>
          <p:nvPr/>
        </p:nvSpPr>
        <p:spPr>
          <a:xfrm rot="5400000" flipH="1">
            <a:off x="4134643" y="1460598"/>
            <a:ext cx="2733868" cy="2295330"/>
          </a:xfrm>
          <a:prstGeom prst="round2SameRect">
            <a:avLst>
              <a:gd name="adj1" fmla="val 7317"/>
              <a:gd name="adj2" fmla="val 0"/>
            </a:avLst>
          </a:prstGeom>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Placeholder 4">
            <a:extLst>
              <a:ext uri="{FF2B5EF4-FFF2-40B4-BE49-F238E27FC236}">
                <a16:creationId xmlns:a16="http://schemas.microsoft.com/office/drawing/2014/main" id="{4466E255-848E-AE52-D125-E558C9DD8A86}"/>
              </a:ext>
            </a:extLst>
          </p:cNvPr>
          <p:cNvSpPr txBox="1">
            <a:spLocks/>
          </p:cNvSpPr>
          <p:nvPr/>
        </p:nvSpPr>
        <p:spPr>
          <a:xfrm>
            <a:off x="4448818" y="1631886"/>
            <a:ext cx="2114204" cy="1856915"/>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a:lstStyle>
          <a:p>
            <a:pPr marL="0" indent="0" defTabSz="914400" hangingPunct="1">
              <a:buNone/>
            </a:pPr>
            <a:r>
              <a:rPr lang="en-US" sz="2400" dirty="0"/>
              <a:t>Check if Google visited, crawled and brought traffic to your pages</a:t>
            </a:r>
          </a:p>
        </p:txBody>
      </p:sp>
      <p:sp useBgFill="1">
        <p:nvSpPr>
          <p:cNvPr id="16" name="Oval 15">
            <a:extLst>
              <a:ext uri="{FF2B5EF4-FFF2-40B4-BE49-F238E27FC236}">
                <a16:creationId xmlns:a16="http://schemas.microsoft.com/office/drawing/2014/main" id="{EAF69018-50E8-0046-2070-92CE8363D1BA}"/>
              </a:ext>
            </a:extLst>
          </p:cNvPr>
          <p:cNvSpPr/>
          <p:nvPr/>
        </p:nvSpPr>
        <p:spPr>
          <a:xfrm>
            <a:off x="320347" y="42672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7" name="Oval 16">
            <a:extLst>
              <a:ext uri="{FF2B5EF4-FFF2-40B4-BE49-F238E27FC236}">
                <a16:creationId xmlns:a16="http://schemas.microsoft.com/office/drawing/2014/main" id="{6A1AACD8-3E40-A0E2-5CF0-295DF082CE8A}"/>
              </a:ext>
            </a:extLst>
          </p:cNvPr>
          <p:cNvSpPr/>
          <p:nvPr/>
        </p:nvSpPr>
        <p:spPr>
          <a:xfrm>
            <a:off x="472747" y="44196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8" name="Oval 17">
            <a:extLst>
              <a:ext uri="{FF2B5EF4-FFF2-40B4-BE49-F238E27FC236}">
                <a16:creationId xmlns:a16="http://schemas.microsoft.com/office/drawing/2014/main" id="{C1D475B0-A1BF-1100-2217-5DE2CE4D989F}"/>
              </a:ext>
            </a:extLst>
          </p:cNvPr>
          <p:cNvSpPr/>
          <p:nvPr/>
        </p:nvSpPr>
        <p:spPr>
          <a:xfrm>
            <a:off x="625147" y="45720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9" name="Oval 18">
            <a:extLst>
              <a:ext uri="{FF2B5EF4-FFF2-40B4-BE49-F238E27FC236}">
                <a16:creationId xmlns:a16="http://schemas.microsoft.com/office/drawing/2014/main" id="{A9256FFA-E243-3D87-7AF9-7FF2225C60D3}"/>
              </a:ext>
            </a:extLst>
          </p:cNvPr>
          <p:cNvSpPr/>
          <p:nvPr/>
        </p:nvSpPr>
        <p:spPr>
          <a:xfrm>
            <a:off x="777547" y="47244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pic>
        <p:nvPicPr>
          <p:cNvPr id="21" name="Picture 20" descr="A starry sky over the mountains">
            <a:extLst>
              <a:ext uri="{FF2B5EF4-FFF2-40B4-BE49-F238E27FC236}">
                <a16:creationId xmlns:a16="http://schemas.microsoft.com/office/drawing/2014/main" id="{BF2FC66B-8539-6676-77C3-C97A1AC7DF87}"/>
              </a:ext>
            </a:extLst>
          </p:cNvPr>
          <p:cNvPicPr>
            <a:picLocks noChangeAspect="1"/>
          </p:cNvPicPr>
          <p:nvPr/>
        </p:nvPicPr>
        <p:blipFill rotWithShape="1">
          <a:blip r:embed="rId4">
            <a:extLst>
              <a:ext uri="{28A0092B-C50C-407E-A947-70E740481C1C}">
                <a14:useLocalDpi xmlns:a14="http://schemas.microsoft.com/office/drawing/2010/main" val="0"/>
              </a:ext>
            </a:extLst>
          </a:blip>
          <a:srcRect l="37964"/>
          <a:stretch/>
        </p:blipFill>
        <p:spPr>
          <a:xfrm>
            <a:off x="4348972" y="5135231"/>
            <a:ext cx="4786249" cy="5143500"/>
          </a:xfrm>
          <a:prstGeom prst="rect">
            <a:avLst/>
          </a:prstGeom>
        </p:spPr>
      </p:pic>
    </p:spTree>
    <p:extLst>
      <p:ext uri="{BB962C8B-B14F-4D97-AF65-F5344CB8AC3E}">
        <p14:creationId xmlns:p14="http://schemas.microsoft.com/office/powerpoint/2010/main" val="28738646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rry sky over the mountains">
            <a:extLst>
              <a:ext uri="{FF2B5EF4-FFF2-40B4-BE49-F238E27FC236}">
                <a16:creationId xmlns:a16="http://schemas.microsoft.com/office/drawing/2014/main" id="{5A4E5F52-A8BC-831D-6BCA-895F1865ADEE}"/>
              </a:ext>
            </a:extLst>
          </p:cNvPr>
          <p:cNvPicPr>
            <a:picLocks noChangeAspect="1"/>
          </p:cNvPicPr>
          <p:nvPr/>
        </p:nvPicPr>
        <p:blipFill rotWithShape="1">
          <a:blip r:embed="rId3">
            <a:extLst>
              <a:ext uri="{28A0092B-C50C-407E-A947-70E740481C1C}">
                <a14:useLocalDpi xmlns:a14="http://schemas.microsoft.com/office/drawing/2010/main" val="0"/>
              </a:ext>
            </a:extLst>
          </a:blip>
          <a:srcRect l="37964"/>
          <a:stretch/>
        </p:blipFill>
        <p:spPr>
          <a:xfrm>
            <a:off x="4348972" y="-11407"/>
            <a:ext cx="4786249" cy="5143500"/>
          </a:xfrm>
          <a:prstGeom prst="rect">
            <a:avLst/>
          </a:prstGeom>
        </p:spPr>
      </p:pic>
      <p:sp>
        <p:nvSpPr>
          <p:cNvPr id="11" name="Round Same Side Corner Rectangle 10">
            <a:extLst>
              <a:ext uri="{FF2B5EF4-FFF2-40B4-BE49-F238E27FC236}">
                <a16:creationId xmlns:a16="http://schemas.microsoft.com/office/drawing/2014/main" id="{12E674C0-7626-2D3C-72F0-27883735D811}"/>
              </a:ext>
            </a:extLst>
          </p:cNvPr>
          <p:cNvSpPr/>
          <p:nvPr/>
        </p:nvSpPr>
        <p:spPr>
          <a:xfrm rot="16200000">
            <a:off x="1834377" y="1460598"/>
            <a:ext cx="2733868" cy="2295330"/>
          </a:xfrm>
          <a:prstGeom prst="round2SameRect">
            <a:avLst>
              <a:gd name="adj1" fmla="val 7317"/>
              <a:gd name="adj2" fmla="val 0"/>
            </a:avLst>
          </a:prstGeom>
          <a:solidFill>
            <a:srgbClr val="FFFFFF"/>
          </a:solidFill>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Text Placeholder 4">
            <a:extLst>
              <a:ext uri="{FF2B5EF4-FFF2-40B4-BE49-F238E27FC236}">
                <a16:creationId xmlns:a16="http://schemas.microsoft.com/office/drawing/2014/main" id="{37C7B774-8B0B-37CE-8342-F5B5D961E757}"/>
              </a:ext>
            </a:extLst>
          </p:cNvPr>
          <p:cNvSpPr txBox="1">
            <a:spLocks noGrp="1"/>
          </p:cNvSpPr>
          <p:nvPr>
            <p:ph type="body" idx="1"/>
          </p:nvPr>
        </p:nvSpPr>
        <p:spPr>
          <a:xfrm>
            <a:off x="2091242" y="2075084"/>
            <a:ext cx="2257731" cy="970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indent="0" algn="ctr" defTabSz="914400" hangingPunct="1">
              <a:buFont typeface="Arial"/>
              <a:buNone/>
            </a:pPr>
            <a:r>
              <a:rPr lang="en-US" sz="2800" b="1" dirty="0">
                <a:solidFill>
                  <a:schemeClr val="accent5"/>
                </a:solidFill>
              </a:rPr>
              <a:t>Content Pruning</a:t>
            </a:r>
          </a:p>
        </p:txBody>
      </p:sp>
      <p:pic>
        <p:nvPicPr>
          <p:cNvPr id="6" name="Picture 5" descr="Starry night and mountain ranges">
            <a:extLst>
              <a:ext uri="{FF2B5EF4-FFF2-40B4-BE49-F238E27FC236}">
                <a16:creationId xmlns:a16="http://schemas.microsoft.com/office/drawing/2014/main" id="{EB90C7E1-FEB0-9A9F-22A9-D530EA7371F5}"/>
              </a:ext>
            </a:extLst>
          </p:cNvPr>
          <p:cNvPicPr>
            <a:picLocks noChangeAspect="1"/>
          </p:cNvPicPr>
          <p:nvPr/>
        </p:nvPicPr>
        <p:blipFill rotWithShape="1">
          <a:blip r:embed="rId4">
            <a:extLst>
              <a:ext uri="{28A0092B-C50C-407E-A947-70E740481C1C}">
                <a14:useLocalDpi xmlns:a14="http://schemas.microsoft.com/office/drawing/2010/main" val="0"/>
              </a:ext>
            </a:extLst>
          </a:blip>
          <a:srcRect l="31189"/>
          <a:stretch/>
        </p:blipFill>
        <p:spPr>
          <a:xfrm>
            <a:off x="4348976" y="-5143500"/>
            <a:ext cx="4786246" cy="5143500"/>
          </a:xfrm>
          <a:prstGeom prst="rect">
            <a:avLst/>
          </a:prstGeom>
        </p:spPr>
      </p:pic>
      <p:sp>
        <p:nvSpPr>
          <p:cNvPr id="2" name="TextBox 1">
            <a:extLst>
              <a:ext uri="{FF2B5EF4-FFF2-40B4-BE49-F238E27FC236}">
                <a16:creationId xmlns:a16="http://schemas.microsoft.com/office/drawing/2014/main" id="{8027B50D-5246-B5A2-02C6-E8295A1512D2}"/>
              </a:ext>
            </a:extLst>
          </p:cNvPr>
          <p:cNvSpPr txBox="1"/>
          <p:nvPr/>
        </p:nvSpPr>
        <p:spPr>
          <a:xfrm>
            <a:off x="4709037" y="4835723"/>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Why/What/Who/Where/</a:t>
            </a:r>
            <a:r>
              <a:rPr lang="en-US" sz="1400" b="1" u="sng" dirty="0">
                <a:solidFill>
                  <a:srgbClr val="FFFFFF"/>
                </a:solidFill>
                <a:latin typeface="Aptos" panose="020B0004020202020204" pitchFamily="34" charset="0"/>
                <a:ea typeface="+mn-lt"/>
                <a:cs typeface="+mn-lt"/>
              </a:rPr>
              <a:t>When</a:t>
            </a:r>
            <a:r>
              <a:rPr lang="en-US" sz="1400" b="1" dirty="0">
                <a:solidFill>
                  <a:srgbClr val="FFFFFF"/>
                </a:solidFill>
                <a:latin typeface="Aptos" panose="020B0004020202020204" pitchFamily="34" charset="0"/>
                <a:ea typeface="+mn-lt"/>
                <a:cs typeface="+mn-lt"/>
              </a:rPr>
              <a:t>/How/</a:t>
            </a:r>
            <a:r>
              <a:rPr lang="en-US" sz="1400" b="1" dirty="0" err="1">
                <a:solidFill>
                  <a:srgbClr val="FFFFFF"/>
                </a:solidFill>
                <a:latin typeface="Aptos" panose="020B0004020202020204" pitchFamily="34" charset="0"/>
                <a:ea typeface="+mn-lt"/>
                <a:cs typeface="+mn-lt"/>
              </a:rPr>
              <a:t>HowMuch</a:t>
            </a:r>
            <a:endParaRPr lang="en-US" dirty="0"/>
          </a:p>
        </p:txBody>
      </p:sp>
      <p:sp>
        <p:nvSpPr>
          <p:cNvPr id="4" name="Title 3">
            <a:extLst>
              <a:ext uri="{FF2B5EF4-FFF2-40B4-BE49-F238E27FC236}">
                <a16:creationId xmlns:a16="http://schemas.microsoft.com/office/drawing/2014/main" id="{8A6C32C4-C2CA-CD6C-4AD3-AFCFE473AAA9}"/>
              </a:ext>
            </a:extLst>
          </p:cNvPr>
          <p:cNvSpPr txBox="1">
            <a:spLocks noGrp="1"/>
          </p:cNvSpPr>
          <p:nvPr>
            <p:ph type="title"/>
          </p:nvPr>
        </p:nvSpPr>
        <p:spPr>
          <a:xfrm rot="16200000">
            <a:off x="-1443982" y="2370672"/>
            <a:ext cx="3636048" cy="4339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algn="ctr" defTabSz="914400"/>
            <a:r>
              <a:rPr lang="en-US" sz="1800" dirty="0">
                <a:solidFill>
                  <a:srgbClr val="FFFFFF"/>
                </a:solidFill>
                <a:ea typeface="+mn-lt"/>
                <a:cs typeface="+mn-lt"/>
              </a:rPr>
              <a:t>When to do your analysis</a:t>
            </a:r>
            <a:endParaRPr lang="en-US" sz="1200" dirty="0"/>
          </a:p>
        </p:txBody>
      </p:sp>
      <p:sp useBgFill="1">
        <p:nvSpPr>
          <p:cNvPr id="15" name="Round Same Side Corner Rectangle 14">
            <a:extLst>
              <a:ext uri="{FF2B5EF4-FFF2-40B4-BE49-F238E27FC236}">
                <a16:creationId xmlns:a16="http://schemas.microsoft.com/office/drawing/2014/main" id="{CE6E5D1C-03BD-CEE7-F241-6182C055EA06}"/>
              </a:ext>
            </a:extLst>
          </p:cNvPr>
          <p:cNvSpPr/>
          <p:nvPr/>
        </p:nvSpPr>
        <p:spPr>
          <a:xfrm rot="5400000" flipH="1">
            <a:off x="4134643" y="1460598"/>
            <a:ext cx="2733868" cy="2295330"/>
          </a:xfrm>
          <a:prstGeom prst="round2SameRect">
            <a:avLst>
              <a:gd name="adj1" fmla="val 7317"/>
              <a:gd name="adj2" fmla="val 0"/>
            </a:avLst>
          </a:prstGeom>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Placeholder 4">
            <a:extLst>
              <a:ext uri="{FF2B5EF4-FFF2-40B4-BE49-F238E27FC236}">
                <a16:creationId xmlns:a16="http://schemas.microsoft.com/office/drawing/2014/main" id="{4466E255-848E-AE52-D125-E558C9DD8A86}"/>
              </a:ext>
            </a:extLst>
          </p:cNvPr>
          <p:cNvSpPr txBox="1">
            <a:spLocks/>
          </p:cNvSpPr>
          <p:nvPr/>
        </p:nvSpPr>
        <p:spPr>
          <a:xfrm>
            <a:off x="4448818" y="1631886"/>
            <a:ext cx="2114204" cy="1856915"/>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a:lstStyle>
          <a:p>
            <a:pPr marL="0" indent="0" defTabSz="914400" hangingPunct="1">
              <a:buNone/>
            </a:pPr>
            <a:r>
              <a:rPr lang="en-US" sz="2400" dirty="0"/>
              <a:t>Understand if old content is still visited by Google and how often</a:t>
            </a:r>
          </a:p>
        </p:txBody>
      </p:sp>
      <p:sp useBgFill="1">
        <p:nvSpPr>
          <p:cNvPr id="16" name="Oval 15">
            <a:extLst>
              <a:ext uri="{FF2B5EF4-FFF2-40B4-BE49-F238E27FC236}">
                <a16:creationId xmlns:a16="http://schemas.microsoft.com/office/drawing/2014/main" id="{EAF69018-50E8-0046-2070-92CE8363D1BA}"/>
              </a:ext>
            </a:extLst>
          </p:cNvPr>
          <p:cNvSpPr/>
          <p:nvPr/>
        </p:nvSpPr>
        <p:spPr>
          <a:xfrm>
            <a:off x="320347" y="42672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7" name="Oval 16">
            <a:extLst>
              <a:ext uri="{FF2B5EF4-FFF2-40B4-BE49-F238E27FC236}">
                <a16:creationId xmlns:a16="http://schemas.microsoft.com/office/drawing/2014/main" id="{6A1AACD8-3E40-A0E2-5CF0-295DF082CE8A}"/>
              </a:ext>
            </a:extLst>
          </p:cNvPr>
          <p:cNvSpPr/>
          <p:nvPr/>
        </p:nvSpPr>
        <p:spPr>
          <a:xfrm>
            <a:off x="472747" y="44196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8" name="Oval 17">
            <a:extLst>
              <a:ext uri="{FF2B5EF4-FFF2-40B4-BE49-F238E27FC236}">
                <a16:creationId xmlns:a16="http://schemas.microsoft.com/office/drawing/2014/main" id="{C1D475B0-A1BF-1100-2217-5DE2CE4D989F}"/>
              </a:ext>
            </a:extLst>
          </p:cNvPr>
          <p:cNvSpPr/>
          <p:nvPr/>
        </p:nvSpPr>
        <p:spPr>
          <a:xfrm>
            <a:off x="625147" y="45720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9" name="Oval 18">
            <a:extLst>
              <a:ext uri="{FF2B5EF4-FFF2-40B4-BE49-F238E27FC236}">
                <a16:creationId xmlns:a16="http://schemas.microsoft.com/office/drawing/2014/main" id="{A9256FFA-E243-3D87-7AF9-7FF2225C60D3}"/>
              </a:ext>
            </a:extLst>
          </p:cNvPr>
          <p:cNvSpPr/>
          <p:nvPr/>
        </p:nvSpPr>
        <p:spPr>
          <a:xfrm>
            <a:off x="777547" y="47244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5922185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lky way in night sky">
            <a:extLst>
              <a:ext uri="{FF2B5EF4-FFF2-40B4-BE49-F238E27FC236}">
                <a16:creationId xmlns:a16="http://schemas.microsoft.com/office/drawing/2014/main" id="{A2A262F4-5B36-0E59-DCF0-6314A374AD4D}"/>
              </a:ext>
            </a:extLst>
          </p:cNvPr>
          <p:cNvPicPr>
            <a:picLocks noChangeAspect="1"/>
          </p:cNvPicPr>
          <p:nvPr/>
        </p:nvPicPr>
        <p:blipFill rotWithShape="1">
          <a:blip r:embed="rId3">
            <a:extLst>
              <a:ext uri="{28A0092B-C50C-407E-A947-70E740481C1C}">
                <a14:useLocalDpi xmlns:a14="http://schemas.microsoft.com/office/drawing/2010/main" val="0"/>
              </a:ext>
            </a:extLst>
          </a:blip>
          <a:srcRect l="37915"/>
          <a:stretch/>
        </p:blipFill>
        <p:spPr>
          <a:xfrm>
            <a:off x="4348972" y="0"/>
            <a:ext cx="4786249" cy="5143500"/>
          </a:xfrm>
          <a:prstGeom prst="rect">
            <a:avLst/>
          </a:prstGeom>
        </p:spPr>
      </p:pic>
      <p:pic>
        <p:nvPicPr>
          <p:cNvPr id="10" name="Picture 9" descr="A starry sky over the mountains">
            <a:extLst>
              <a:ext uri="{FF2B5EF4-FFF2-40B4-BE49-F238E27FC236}">
                <a16:creationId xmlns:a16="http://schemas.microsoft.com/office/drawing/2014/main" id="{5A4E5F52-A8BC-831D-6BCA-895F1865ADEE}"/>
              </a:ext>
            </a:extLst>
          </p:cNvPr>
          <p:cNvPicPr>
            <a:picLocks noChangeAspect="1"/>
          </p:cNvPicPr>
          <p:nvPr/>
        </p:nvPicPr>
        <p:blipFill rotWithShape="1">
          <a:blip r:embed="rId4">
            <a:extLst>
              <a:ext uri="{28A0092B-C50C-407E-A947-70E740481C1C}">
                <a14:useLocalDpi xmlns:a14="http://schemas.microsoft.com/office/drawing/2010/main" val="0"/>
              </a:ext>
            </a:extLst>
          </a:blip>
          <a:srcRect l="37964"/>
          <a:stretch/>
        </p:blipFill>
        <p:spPr>
          <a:xfrm>
            <a:off x="4348972" y="-5114925"/>
            <a:ext cx="4786249" cy="5143500"/>
          </a:xfrm>
          <a:prstGeom prst="rect">
            <a:avLst/>
          </a:prstGeom>
        </p:spPr>
      </p:pic>
      <p:sp>
        <p:nvSpPr>
          <p:cNvPr id="11" name="Round Same Side Corner Rectangle 10">
            <a:extLst>
              <a:ext uri="{FF2B5EF4-FFF2-40B4-BE49-F238E27FC236}">
                <a16:creationId xmlns:a16="http://schemas.microsoft.com/office/drawing/2014/main" id="{12E674C0-7626-2D3C-72F0-27883735D811}"/>
              </a:ext>
            </a:extLst>
          </p:cNvPr>
          <p:cNvSpPr/>
          <p:nvPr/>
        </p:nvSpPr>
        <p:spPr>
          <a:xfrm rot="16200000">
            <a:off x="1834377" y="1460598"/>
            <a:ext cx="2733868" cy="2295330"/>
          </a:xfrm>
          <a:prstGeom prst="round2SameRect">
            <a:avLst>
              <a:gd name="adj1" fmla="val 7317"/>
              <a:gd name="adj2" fmla="val 0"/>
            </a:avLst>
          </a:prstGeom>
          <a:solidFill>
            <a:srgbClr val="FFFFFF"/>
          </a:solidFill>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Text Placeholder 4">
            <a:extLst>
              <a:ext uri="{FF2B5EF4-FFF2-40B4-BE49-F238E27FC236}">
                <a16:creationId xmlns:a16="http://schemas.microsoft.com/office/drawing/2014/main" id="{37C7B774-8B0B-37CE-8342-F5B5D961E757}"/>
              </a:ext>
            </a:extLst>
          </p:cNvPr>
          <p:cNvSpPr txBox="1">
            <a:spLocks noGrp="1"/>
          </p:cNvSpPr>
          <p:nvPr>
            <p:ph type="body" idx="1"/>
          </p:nvPr>
        </p:nvSpPr>
        <p:spPr>
          <a:xfrm>
            <a:off x="2091242" y="1929104"/>
            <a:ext cx="2257731" cy="1358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indent="0" algn="ctr" defTabSz="914400" hangingPunct="1">
              <a:buFont typeface="Arial"/>
              <a:buNone/>
            </a:pPr>
            <a:r>
              <a:rPr lang="en-US" sz="2800" b="1" dirty="0">
                <a:solidFill>
                  <a:schemeClr val="accent5"/>
                </a:solidFill>
              </a:rPr>
              <a:t>Low performance analysis</a:t>
            </a:r>
          </a:p>
        </p:txBody>
      </p:sp>
      <p:sp>
        <p:nvSpPr>
          <p:cNvPr id="2" name="TextBox 1">
            <a:extLst>
              <a:ext uri="{FF2B5EF4-FFF2-40B4-BE49-F238E27FC236}">
                <a16:creationId xmlns:a16="http://schemas.microsoft.com/office/drawing/2014/main" id="{8027B50D-5246-B5A2-02C6-E8295A1512D2}"/>
              </a:ext>
            </a:extLst>
          </p:cNvPr>
          <p:cNvSpPr txBox="1"/>
          <p:nvPr/>
        </p:nvSpPr>
        <p:spPr>
          <a:xfrm>
            <a:off x="4709037" y="4835723"/>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Why/What/Who/Where/</a:t>
            </a:r>
            <a:r>
              <a:rPr lang="en-US" sz="1400" b="1" u="sng" dirty="0">
                <a:solidFill>
                  <a:srgbClr val="FFFFFF"/>
                </a:solidFill>
                <a:latin typeface="Aptos" panose="020B0004020202020204" pitchFamily="34" charset="0"/>
                <a:ea typeface="+mn-lt"/>
                <a:cs typeface="+mn-lt"/>
              </a:rPr>
              <a:t>When</a:t>
            </a:r>
            <a:r>
              <a:rPr lang="en-US" sz="1400" b="1" dirty="0">
                <a:solidFill>
                  <a:srgbClr val="FFFFFF"/>
                </a:solidFill>
                <a:latin typeface="Aptos" panose="020B0004020202020204" pitchFamily="34" charset="0"/>
                <a:ea typeface="+mn-lt"/>
                <a:cs typeface="+mn-lt"/>
              </a:rPr>
              <a:t>/How/</a:t>
            </a:r>
            <a:r>
              <a:rPr lang="en-US" sz="1400" b="1" dirty="0" err="1">
                <a:solidFill>
                  <a:srgbClr val="FFFFFF"/>
                </a:solidFill>
                <a:latin typeface="Aptos" panose="020B0004020202020204" pitchFamily="34" charset="0"/>
                <a:ea typeface="+mn-lt"/>
                <a:cs typeface="+mn-lt"/>
              </a:rPr>
              <a:t>HowMuch</a:t>
            </a:r>
            <a:endParaRPr lang="en-US" dirty="0"/>
          </a:p>
        </p:txBody>
      </p:sp>
      <p:sp>
        <p:nvSpPr>
          <p:cNvPr id="4" name="Title 3">
            <a:extLst>
              <a:ext uri="{FF2B5EF4-FFF2-40B4-BE49-F238E27FC236}">
                <a16:creationId xmlns:a16="http://schemas.microsoft.com/office/drawing/2014/main" id="{8A6C32C4-C2CA-CD6C-4AD3-AFCFE473AAA9}"/>
              </a:ext>
            </a:extLst>
          </p:cNvPr>
          <p:cNvSpPr txBox="1">
            <a:spLocks noGrp="1"/>
          </p:cNvSpPr>
          <p:nvPr>
            <p:ph type="title"/>
          </p:nvPr>
        </p:nvSpPr>
        <p:spPr>
          <a:xfrm rot="16200000">
            <a:off x="-1443982" y="2370672"/>
            <a:ext cx="3636048" cy="4339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algn="ctr" defTabSz="914400"/>
            <a:r>
              <a:rPr lang="en-US" sz="1800" dirty="0">
                <a:solidFill>
                  <a:srgbClr val="FFFFFF"/>
                </a:solidFill>
                <a:ea typeface="+mn-lt"/>
                <a:cs typeface="+mn-lt"/>
              </a:rPr>
              <a:t>When to do your analysis</a:t>
            </a:r>
            <a:endParaRPr lang="en-US" sz="1200" dirty="0"/>
          </a:p>
        </p:txBody>
      </p:sp>
      <p:sp useBgFill="1">
        <p:nvSpPr>
          <p:cNvPr id="15" name="Round Same Side Corner Rectangle 14">
            <a:extLst>
              <a:ext uri="{FF2B5EF4-FFF2-40B4-BE49-F238E27FC236}">
                <a16:creationId xmlns:a16="http://schemas.microsoft.com/office/drawing/2014/main" id="{CE6E5D1C-03BD-CEE7-F241-6182C055EA06}"/>
              </a:ext>
            </a:extLst>
          </p:cNvPr>
          <p:cNvSpPr/>
          <p:nvPr/>
        </p:nvSpPr>
        <p:spPr>
          <a:xfrm rot="5400000" flipH="1">
            <a:off x="4134643" y="1460598"/>
            <a:ext cx="2733868" cy="2295330"/>
          </a:xfrm>
          <a:prstGeom prst="round2SameRect">
            <a:avLst>
              <a:gd name="adj1" fmla="val 7317"/>
              <a:gd name="adj2" fmla="val 0"/>
            </a:avLst>
          </a:prstGeom>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Placeholder 4">
            <a:extLst>
              <a:ext uri="{FF2B5EF4-FFF2-40B4-BE49-F238E27FC236}">
                <a16:creationId xmlns:a16="http://schemas.microsoft.com/office/drawing/2014/main" id="{4466E255-848E-AE52-D125-E558C9DD8A86}"/>
              </a:ext>
            </a:extLst>
          </p:cNvPr>
          <p:cNvSpPr txBox="1">
            <a:spLocks/>
          </p:cNvSpPr>
          <p:nvPr/>
        </p:nvSpPr>
        <p:spPr>
          <a:xfrm>
            <a:off x="4448818" y="1299487"/>
            <a:ext cx="2003744" cy="2521712"/>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a:lstStyle>
          <a:p>
            <a:pPr marL="0" indent="0" defTabSz="914400" hangingPunct="1">
              <a:buNone/>
            </a:pPr>
            <a:r>
              <a:rPr lang="en-US" sz="2400" dirty="0"/>
              <a:t>Did Google stop crawling that section? When did you see a decrease in traffic?</a:t>
            </a:r>
          </a:p>
        </p:txBody>
      </p:sp>
      <p:sp useBgFill="1">
        <p:nvSpPr>
          <p:cNvPr id="16" name="Oval 15">
            <a:extLst>
              <a:ext uri="{FF2B5EF4-FFF2-40B4-BE49-F238E27FC236}">
                <a16:creationId xmlns:a16="http://schemas.microsoft.com/office/drawing/2014/main" id="{EAF69018-50E8-0046-2070-92CE8363D1BA}"/>
              </a:ext>
            </a:extLst>
          </p:cNvPr>
          <p:cNvSpPr/>
          <p:nvPr/>
        </p:nvSpPr>
        <p:spPr>
          <a:xfrm>
            <a:off x="320347" y="42672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7" name="Oval 16">
            <a:extLst>
              <a:ext uri="{FF2B5EF4-FFF2-40B4-BE49-F238E27FC236}">
                <a16:creationId xmlns:a16="http://schemas.microsoft.com/office/drawing/2014/main" id="{6A1AACD8-3E40-A0E2-5CF0-295DF082CE8A}"/>
              </a:ext>
            </a:extLst>
          </p:cNvPr>
          <p:cNvSpPr/>
          <p:nvPr/>
        </p:nvSpPr>
        <p:spPr>
          <a:xfrm>
            <a:off x="472747" y="44196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8" name="Oval 17">
            <a:extLst>
              <a:ext uri="{FF2B5EF4-FFF2-40B4-BE49-F238E27FC236}">
                <a16:creationId xmlns:a16="http://schemas.microsoft.com/office/drawing/2014/main" id="{C1D475B0-A1BF-1100-2217-5DE2CE4D989F}"/>
              </a:ext>
            </a:extLst>
          </p:cNvPr>
          <p:cNvSpPr/>
          <p:nvPr/>
        </p:nvSpPr>
        <p:spPr>
          <a:xfrm>
            <a:off x="625147" y="45720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9" name="Oval 18">
            <a:extLst>
              <a:ext uri="{FF2B5EF4-FFF2-40B4-BE49-F238E27FC236}">
                <a16:creationId xmlns:a16="http://schemas.microsoft.com/office/drawing/2014/main" id="{A9256FFA-E243-3D87-7AF9-7FF2225C60D3}"/>
              </a:ext>
            </a:extLst>
          </p:cNvPr>
          <p:cNvSpPr/>
          <p:nvPr/>
        </p:nvSpPr>
        <p:spPr>
          <a:xfrm>
            <a:off x="777547" y="4724400"/>
            <a:ext cx="239486" cy="239486"/>
          </a:xfrm>
          <a:prstGeom prst="ellipse">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254701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ght stars on the desert">
            <a:extLst>
              <a:ext uri="{FF2B5EF4-FFF2-40B4-BE49-F238E27FC236}">
                <a16:creationId xmlns:a16="http://schemas.microsoft.com/office/drawing/2014/main" id="{429AFF98-911D-1589-45DA-D72EAAAB0CEE}"/>
              </a:ext>
            </a:extLst>
          </p:cNvPr>
          <p:cNvPicPr>
            <a:picLocks noChangeAspect="1"/>
          </p:cNvPicPr>
          <p:nvPr/>
        </p:nvPicPr>
        <p:blipFill rotWithShape="1">
          <a:blip r:embed="rId3">
            <a:extLst>
              <a:ext uri="{28A0092B-C50C-407E-A947-70E740481C1C}">
                <a14:useLocalDpi xmlns:a14="http://schemas.microsoft.com/office/drawing/2010/main" val="0"/>
              </a:ext>
            </a:extLst>
          </a:blip>
          <a:srcRect l="38420"/>
          <a:stretch/>
        </p:blipFill>
        <p:spPr>
          <a:xfrm>
            <a:off x="4348971" y="0"/>
            <a:ext cx="4786250" cy="5124885"/>
          </a:xfrm>
          <a:prstGeom prst="rect">
            <a:avLst/>
          </a:prstGeom>
        </p:spPr>
      </p:pic>
      <p:pic>
        <p:nvPicPr>
          <p:cNvPr id="7" name="Picture 6" descr="Milky way in night sky">
            <a:extLst>
              <a:ext uri="{FF2B5EF4-FFF2-40B4-BE49-F238E27FC236}">
                <a16:creationId xmlns:a16="http://schemas.microsoft.com/office/drawing/2014/main" id="{A2A262F4-5B36-0E59-DCF0-6314A374AD4D}"/>
              </a:ext>
            </a:extLst>
          </p:cNvPr>
          <p:cNvPicPr>
            <a:picLocks noChangeAspect="1"/>
          </p:cNvPicPr>
          <p:nvPr/>
        </p:nvPicPr>
        <p:blipFill rotWithShape="1">
          <a:blip r:embed="rId4">
            <a:extLst>
              <a:ext uri="{28A0092B-C50C-407E-A947-70E740481C1C}">
                <a14:useLocalDpi xmlns:a14="http://schemas.microsoft.com/office/drawing/2010/main" val="0"/>
              </a:ext>
            </a:extLst>
          </a:blip>
          <a:srcRect l="37915"/>
          <a:stretch/>
        </p:blipFill>
        <p:spPr>
          <a:xfrm>
            <a:off x="4348972" y="-5143500"/>
            <a:ext cx="4786249" cy="5143500"/>
          </a:xfrm>
          <a:prstGeom prst="rect">
            <a:avLst/>
          </a:prstGeom>
        </p:spPr>
      </p:pic>
      <p:sp>
        <p:nvSpPr>
          <p:cNvPr id="11" name="Round Same Side Corner Rectangle 10">
            <a:extLst>
              <a:ext uri="{FF2B5EF4-FFF2-40B4-BE49-F238E27FC236}">
                <a16:creationId xmlns:a16="http://schemas.microsoft.com/office/drawing/2014/main" id="{12E674C0-7626-2D3C-72F0-27883735D811}"/>
              </a:ext>
            </a:extLst>
          </p:cNvPr>
          <p:cNvSpPr/>
          <p:nvPr/>
        </p:nvSpPr>
        <p:spPr>
          <a:xfrm rot="16200000">
            <a:off x="1834377" y="1460598"/>
            <a:ext cx="2733868" cy="2295330"/>
          </a:xfrm>
          <a:prstGeom prst="round2SameRect">
            <a:avLst>
              <a:gd name="adj1" fmla="val 7317"/>
              <a:gd name="adj2" fmla="val 0"/>
            </a:avLst>
          </a:prstGeom>
          <a:solidFill>
            <a:srgbClr val="FFFFFF"/>
          </a:solidFill>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5" name="Text Placeholder 4">
            <a:extLst>
              <a:ext uri="{FF2B5EF4-FFF2-40B4-BE49-F238E27FC236}">
                <a16:creationId xmlns:a16="http://schemas.microsoft.com/office/drawing/2014/main" id="{37C7B774-8B0B-37CE-8342-F5B5D961E757}"/>
              </a:ext>
            </a:extLst>
          </p:cNvPr>
          <p:cNvSpPr txBox="1">
            <a:spLocks noGrp="1"/>
          </p:cNvSpPr>
          <p:nvPr>
            <p:ph type="body" idx="1"/>
          </p:nvPr>
        </p:nvSpPr>
        <p:spPr>
          <a:xfrm>
            <a:off x="2091242" y="2114848"/>
            <a:ext cx="2257731" cy="970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indent="0" algn="ctr" defTabSz="914400" hangingPunct="1">
              <a:buFont typeface="Arial"/>
              <a:buNone/>
            </a:pPr>
            <a:r>
              <a:rPr lang="en-US" sz="2800" b="1" dirty="0">
                <a:solidFill>
                  <a:schemeClr val="accent5"/>
                </a:solidFill>
              </a:rPr>
              <a:t>After your changes</a:t>
            </a:r>
          </a:p>
        </p:txBody>
      </p:sp>
      <p:sp>
        <p:nvSpPr>
          <p:cNvPr id="2" name="TextBox 1">
            <a:extLst>
              <a:ext uri="{FF2B5EF4-FFF2-40B4-BE49-F238E27FC236}">
                <a16:creationId xmlns:a16="http://schemas.microsoft.com/office/drawing/2014/main" id="{8027B50D-5246-B5A2-02C6-E8295A1512D2}"/>
              </a:ext>
            </a:extLst>
          </p:cNvPr>
          <p:cNvSpPr txBox="1"/>
          <p:nvPr/>
        </p:nvSpPr>
        <p:spPr>
          <a:xfrm>
            <a:off x="4709037" y="4835723"/>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Why/What/Who/Where/</a:t>
            </a:r>
            <a:r>
              <a:rPr lang="en-US" sz="1400" b="1" u="sng" dirty="0">
                <a:solidFill>
                  <a:srgbClr val="FFFFFF"/>
                </a:solidFill>
                <a:latin typeface="Aptos" panose="020B0004020202020204" pitchFamily="34" charset="0"/>
                <a:ea typeface="+mn-lt"/>
                <a:cs typeface="+mn-lt"/>
              </a:rPr>
              <a:t>When</a:t>
            </a:r>
            <a:r>
              <a:rPr lang="en-US" sz="1400" b="1" dirty="0">
                <a:solidFill>
                  <a:srgbClr val="FFFFFF"/>
                </a:solidFill>
                <a:latin typeface="Aptos" panose="020B0004020202020204" pitchFamily="34" charset="0"/>
                <a:ea typeface="+mn-lt"/>
                <a:cs typeface="+mn-lt"/>
              </a:rPr>
              <a:t>/How/</a:t>
            </a:r>
            <a:r>
              <a:rPr lang="en-US" sz="1400" b="1" dirty="0" err="1">
                <a:solidFill>
                  <a:srgbClr val="FFFFFF"/>
                </a:solidFill>
                <a:latin typeface="Aptos" panose="020B0004020202020204" pitchFamily="34" charset="0"/>
                <a:ea typeface="+mn-lt"/>
                <a:cs typeface="+mn-lt"/>
              </a:rPr>
              <a:t>HowMuch</a:t>
            </a:r>
            <a:endParaRPr lang="en-US" dirty="0"/>
          </a:p>
        </p:txBody>
      </p:sp>
      <p:sp>
        <p:nvSpPr>
          <p:cNvPr id="4" name="Title 3">
            <a:extLst>
              <a:ext uri="{FF2B5EF4-FFF2-40B4-BE49-F238E27FC236}">
                <a16:creationId xmlns:a16="http://schemas.microsoft.com/office/drawing/2014/main" id="{8A6C32C4-C2CA-CD6C-4AD3-AFCFE473AAA9}"/>
              </a:ext>
            </a:extLst>
          </p:cNvPr>
          <p:cNvSpPr txBox="1">
            <a:spLocks noGrp="1"/>
          </p:cNvSpPr>
          <p:nvPr>
            <p:ph type="title"/>
          </p:nvPr>
        </p:nvSpPr>
        <p:spPr>
          <a:xfrm rot="16200000">
            <a:off x="-1443982" y="2370672"/>
            <a:ext cx="3636048" cy="4339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algn="ctr" defTabSz="914400"/>
            <a:r>
              <a:rPr lang="en-US" sz="1800" dirty="0">
                <a:solidFill>
                  <a:srgbClr val="FFFFFF"/>
                </a:solidFill>
                <a:ea typeface="+mn-lt"/>
                <a:cs typeface="+mn-lt"/>
              </a:rPr>
              <a:t>When to do your analysis</a:t>
            </a:r>
            <a:endParaRPr lang="en-US" sz="1200" dirty="0"/>
          </a:p>
        </p:txBody>
      </p:sp>
      <p:sp useBgFill="1">
        <p:nvSpPr>
          <p:cNvPr id="15" name="Round Same Side Corner Rectangle 14">
            <a:extLst>
              <a:ext uri="{FF2B5EF4-FFF2-40B4-BE49-F238E27FC236}">
                <a16:creationId xmlns:a16="http://schemas.microsoft.com/office/drawing/2014/main" id="{CE6E5D1C-03BD-CEE7-F241-6182C055EA06}"/>
              </a:ext>
            </a:extLst>
          </p:cNvPr>
          <p:cNvSpPr/>
          <p:nvPr/>
        </p:nvSpPr>
        <p:spPr>
          <a:xfrm rot="5400000" flipH="1">
            <a:off x="4134643" y="1460598"/>
            <a:ext cx="2733868" cy="2295330"/>
          </a:xfrm>
          <a:prstGeom prst="round2SameRect">
            <a:avLst>
              <a:gd name="adj1" fmla="val 7317"/>
              <a:gd name="adj2" fmla="val 0"/>
            </a:avLst>
          </a:prstGeom>
          <a:ln w="25400" cap="flat">
            <a:noFill/>
            <a:prstDash val="solid"/>
            <a:round/>
          </a:ln>
          <a:effectLst>
            <a:outerShdw blurRad="322031" dist="286248"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Placeholder 4">
            <a:extLst>
              <a:ext uri="{FF2B5EF4-FFF2-40B4-BE49-F238E27FC236}">
                <a16:creationId xmlns:a16="http://schemas.microsoft.com/office/drawing/2014/main" id="{4466E255-848E-AE52-D125-E558C9DD8A86}"/>
              </a:ext>
            </a:extLst>
          </p:cNvPr>
          <p:cNvSpPr txBox="1">
            <a:spLocks/>
          </p:cNvSpPr>
          <p:nvPr/>
        </p:nvSpPr>
        <p:spPr>
          <a:xfrm>
            <a:off x="4448818" y="1299487"/>
            <a:ext cx="2003744" cy="2521712"/>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a:lstStyle>
          <a:p>
            <a:pPr marL="0" indent="0" defTabSz="914400" hangingPunct="1">
              <a:buNone/>
            </a:pPr>
            <a:r>
              <a:rPr lang="en-US" sz="2400" dirty="0"/>
              <a:t>You just revamped a whole section of your website and are wondering if it worked. </a:t>
            </a:r>
          </a:p>
        </p:txBody>
      </p:sp>
      <p:sp useBgFill="1">
        <p:nvSpPr>
          <p:cNvPr id="16" name="Oval 15">
            <a:extLst>
              <a:ext uri="{FF2B5EF4-FFF2-40B4-BE49-F238E27FC236}">
                <a16:creationId xmlns:a16="http://schemas.microsoft.com/office/drawing/2014/main" id="{EAF69018-50E8-0046-2070-92CE8363D1BA}"/>
              </a:ext>
            </a:extLst>
          </p:cNvPr>
          <p:cNvSpPr/>
          <p:nvPr/>
        </p:nvSpPr>
        <p:spPr>
          <a:xfrm>
            <a:off x="320347" y="42672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7" name="Oval 16">
            <a:extLst>
              <a:ext uri="{FF2B5EF4-FFF2-40B4-BE49-F238E27FC236}">
                <a16:creationId xmlns:a16="http://schemas.microsoft.com/office/drawing/2014/main" id="{6A1AACD8-3E40-A0E2-5CF0-295DF082CE8A}"/>
              </a:ext>
            </a:extLst>
          </p:cNvPr>
          <p:cNvSpPr/>
          <p:nvPr/>
        </p:nvSpPr>
        <p:spPr>
          <a:xfrm>
            <a:off x="472747" y="44196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8" name="Oval 17">
            <a:extLst>
              <a:ext uri="{FF2B5EF4-FFF2-40B4-BE49-F238E27FC236}">
                <a16:creationId xmlns:a16="http://schemas.microsoft.com/office/drawing/2014/main" id="{C1D475B0-A1BF-1100-2217-5DE2CE4D989F}"/>
              </a:ext>
            </a:extLst>
          </p:cNvPr>
          <p:cNvSpPr/>
          <p:nvPr/>
        </p:nvSpPr>
        <p:spPr>
          <a:xfrm>
            <a:off x="625147" y="45720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useBgFill="1">
        <p:nvSpPr>
          <p:cNvPr id="19" name="Oval 18">
            <a:extLst>
              <a:ext uri="{FF2B5EF4-FFF2-40B4-BE49-F238E27FC236}">
                <a16:creationId xmlns:a16="http://schemas.microsoft.com/office/drawing/2014/main" id="{A9256FFA-E243-3D87-7AF9-7FF2225C60D3}"/>
              </a:ext>
            </a:extLst>
          </p:cNvPr>
          <p:cNvSpPr/>
          <p:nvPr/>
        </p:nvSpPr>
        <p:spPr>
          <a:xfrm>
            <a:off x="777547" y="4724400"/>
            <a:ext cx="239486" cy="239486"/>
          </a:xfrm>
          <a:prstGeom prst="ellipse">
            <a:avLst/>
          </a:prstGeom>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42729412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sharpenSoften amount="-93000"/>
                    </a14:imgEffect>
                  </a14:imgLayer>
                </a14:imgProps>
              </a:ext>
            </a:extLst>
          </a:blip>
          <a:stretch>
            <a:fillRect/>
          </a:stretch>
        </a:blipFill>
        <a:effectLst/>
      </p:bgPr>
    </p:bg>
    <p:spTree>
      <p:nvGrpSpPr>
        <p:cNvPr id="1" name="">
          <a:extLst>
            <a:ext uri="{FF2B5EF4-FFF2-40B4-BE49-F238E27FC236}">
              <a16:creationId xmlns:a16="http://schemas.microsoft.com/office/drawing/2014/main" id="{A2828C9C-59C9-2217-E701-D7C08F48627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6501C96-0426-3516-06EA-C37F932C7CD7}"/>
              </a:ext>
            </a:extLst>
          </p:cNvPr>
          <p:cNvSpPr/>
          <p:nvPr/>
        </p:nvSpPr>
        <p:spPr>
          <a:xfrm>
            <a:off x="1997192" y="-298060"/>
            <a:ext cx="1823084" cy="5129097"/>
          </a:xfrm>
          <a:prstGeom prst="rect">
            <a:avLst/>
          </a:prstGeom>
          <a:solidFill>
            <a:srgbClr val="62B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3" name="Rectangle 2">
            <a:extLst>
              <a:ext uri="{FF2B5EF4-FFF2-40B4-BE49-F238E27FC236}">
                <a16:creationId xmlns:a16="http://schemas.microsoft.com/office/drawing/2014/main" id="{3DF623F0-2AF7-DD3E-FB7B-708E0CEB9FA0}"/>
              </a:ext>
            </a:extLst>
          </p:cNvPr>
          <p:cNvSpPr/>
          <p:nvPr/>
        </p:nvSpPr>
        <p:spPr>
          <a:xfrm>
            <a:off x="5627166" y="-103165"/>
            <a:ext cx="1823084" cy="5129097"/>
          </a:xfrm>
          <a:prstGeom prst="rect">
            <a:avLst/>
          </a:prstGeom>
          <a:solidFill>
            <a:srgbClr val="6B277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Rectangle 1">
            <a:extLst>
              <a:ext uri="{FF2B5EF4-FFF2-40B4-BE49-F238E27FC236}">
                <a16:creationId xmlns:a16="http://schemas.microsoft.com/office/drawing/2014/main" id="{6C0613A2-EF88-6176-C802-DB374F0AED99}"/>
              </a:ext>
            </a:extLst>
          </p:cNvPr>
          <p:cNvSpPr/>
          <p:nvPr/>
        </p:nvSpPr>
        <p:spPr>
          <a:xfrm>
            <a:off x="3794287" y="23135"/>
            <a:ext cx="1823084" cy="5129097"/>
          </a:xfrm>
          <a:prstGeom prst="rect">
            <a:avLst/>
          </a:prstGeom>
          <a:solidFill>
            <a:srgbClr val="5EEB8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9" name="Rectangle 18">
            <a:extLst>
              <a:ext uri="{FF2B5EF4-FFF2-40B4-BE49-F238E27FC236}">
                <a16:creationId xmlns:a16="http://schemas.microsoft.com/office/drawing/2014/main" id="{17E9E29E-57BA-BB09-FDB8-72F0F47F231E}"/>
              </a:ext>
            </a:extLst>
          </p:cNvPr>
          <p:cNvSpPr/>
          <p:nvPr/>
        </p:nvSpPr>
        <p:spPr>
          <a:xfrm>
            <a:off x="7423037" y="14403"/>
            <a:ext cx="1720963" cy="5129097"/>
          </a:xfrm>
          <a:prstGeom prst="rect">
            <a:avLst/>
          </a:prstGeom>
          <a:solidFill>
            <a:srgbClr val="F4429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xtBox 5">
            <a:extLst>
              <a:ext uri="{FF2B5EF4-FFF2-40B4-BE49-F238E27FC236}">
                <a16:creationId xmlns:a16="http://schemas.microsoft.com/office/drawing/2014/main" id="{FC9A7808-9864-4737-4407-E45240AE26A8}"/>
              </a:ext>
            </a:extLst>
          </p:cNvPr>
          <p:cNvSpPr txBox="1"/>
          <p:nvPr/>
        </p:nvSpPr>
        <p:spPr>
          <a:xfrm>
            <a:off x="31330" y="666051"/>
            <a:ext cx="1765102" cy="320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2800" b="1" dirty="0">
                <a:solidFill>
                  <a:srgbClr val="FFFFFF"/>
                </a:solidFill>
                <a:latin typeface="Aptos" panose="020B0004020202020204" pitchFamily="34" charset="0"/>
                <a:ea typeface="+mn-lt"/>
                <a:cs typeface="+mn-lt"/>
              </a:rPr>
              <a:t>How?</a:t>
            </a:r>
            <a:br>
              <a:rPr lang="en-US" sz="2800" b="1" dirty="0">
                <a:solidFill>
                  <a:srgbClr val="FFFFFF"/>
                </a:solidFill>
                <a:latin typeface="Aptos" panose="020B0004020202020204" pitchFamily="34" charset="0"/>
                <a:ea typeface="+mn-lt"/>
                <a:cs typeface="+mn-lt"/>
              </a:rPr>
            </a:br>
            <a:endParaRPr lang="en-US" sz="2800" b="1" dirty="0">
              <a:solidFill>
                <a:srgbClr val="FFFFFF"/>
              </a:solidFill>
              <a:latin typeface="Aptos" panose="020B0004020202020204" pitchFamily="34" charset="0"/>
              <a:ea typeface="+mn-lt"/>
              <a:cs typeface="+mn-lt"/>
            </a:endParaRPr>
          </a:p>
          <a:p>
            <a:pPr defTabSz="914400"/>
            <a:r>
              <a:rPr lang="en-US" sz="2800" b="1" dirty="0">
                <a:solidFill>
                  <a:srgbClr val="FFFFFF"/>
                </a:solidFill>
                <a:latin typeface="Aptos" panose="020B0004020202020204" pitchFamily="34" charset="0"/>
                <a:ea typeface="+mn-lt"/>
                <a:cs typeface="+mn-lt"/>
              </a:rPr>
              <a:t>Some tools to help you analyze your logs</a:t>
            </a:r>
            <a:endParaRPr lang="en-US" sz="2800" b="1" dirty="0">
              <a:latin typeface="Aptos" panose="020B0004020202020204" pitchFamily="34" charset="0"/>
            </a:endParaRPr>
          </a:p>
        </p:txBody>
      </p:sp>
      <p:sp>
        <p:nvSpPr>
          <p:cNvPr id="4" name="TextBox 3">
            <a:extLst>
              <a:ext uri="{FF2B5EF4-FFF2-40B4-BE49-F238E27FC236}">
                <a16:creationId xmlns:a16="http://schemas.microsoft.com/office/drawing/2014/main" id="{5A4E9750-C4A9-9F53-6C39-CDE67925772E}"/>
              </a:ext>
            </a:extLst>
          </p:cNvPr>
          <p:cNvSpPr txBox="1"/>
          <p:nvPr/>
        </p:nvSpPr>
        <p:spPr>
          <a:xfrm>
            <a:off x="66780" y="4686300"/>
            <a:ext cx="160075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u="none" strike="noStrike" cap="none" spc="0" normalizeH="0" baseline="0" dirty="0">
                <a:ln>
                  <a:noFill/>
                </a:ln>
                <a:solidFill>
                  <a:schemeClr val="bg1"/>
                </a:solidFill>
                <a:effectLst/>
                <a:uFillTx/>
                <a:latin typeface="Aptos" panose="020B0004020202020204" pitchFamily="34" charset="0"/>
                <a:sym typeface="Helvetica"/>
                <a:hlinkClick r:id="rId5">
                  <a:extLst>
                    <a:ext uri="{A12FA001-AC4F-418D-AE19-62706E023703}">
                      <ahyp:hlinkClr xmlns:ahyp="http://schemas.microsoft.com/office/drawing/2018/hyperlinkcolor" val="tx"/>
                    </a:ext>
                  </a:extLst>
                </a:hlinkClick>
              </a:rPr>
              <a:t>More log file tools here</a:t>
            </a:r>
            <a:endParaRPr kumimoji="0" lang="en-CA" sz="1200" u="none" strike="noStrike" cap="none" spc="0" normalizeH="0" baseline="0" dirty="0">
              <a:ln>
                <a:noFill/>
              </a:ln>
              <a:solidFill>
                <a:schemeClr val="bg1"/>
              </a:solidFill>
              <a:effectLst/>
              <a:uFillTx/>
              <a:latin typeface="Aptos" panose="020B0004020202020204" pitchFamily="34" charset="0"/>
              <a:sym typeface="Helvetica"/>
            </a:endParaRPr>
          </a:p>
        </p:txBody>
      </p:sp>
      <p:pic>
        <p:nvPicPr>
          <p:cNvPr id="8" name="Picture 7">
            <a:extLst>
              <a:ext uri="{FF2B5EF4-FFF2-40B4-BE49-F238E27FC236}">
                <a16:creationId xmlns:a16="http://schemas.microsoft.com/office/drawing/2014/main" id="{A490A89A-AEB5-3A89-345D-3718FE4EB933}"/>
              </a:ext>
            </a:extLst>
          </p:cNvPr>
          <p:cNvPicPr>
            <a:picLocks noChangeAspect="1"/>
          </p:cNvPicPr>
          <p:nvPr/>
        </p:nvPicPr>
        <p:blipFill>
          <a:blip r:embed="rId6"/>
          <a:stretch>
            <a:fillRect/>
          </a:stretch>
        </p:blipFill>
        <p:spPr>
          <a:xfrm>
            <a:off x="187846" y="4269481"/>
            <a:ext cx="390608" cy="333591"/>
          </a:xfrm>
          <a:prstGeom prst="rect">
            <a:avLst/>
          </a:prstGeom>
          <a:ln>
            <a:noFill/>
          </a:ln>
        </p:spPr>
      </p:pic>
      <p:sp>
        <p:nvSpPr>
          <p:cNvPr id="13" name="Rectangle 12">
            <a:extLst>
              <a:ext uri="{FF2B5EF4-FFF2-40B4-BE49-F238E27FC236}">
                <a16:creationId xmlns:a16="http://schemas.microsoft.com/office/drawing/2014/main" id="{95E04AD7-086A-0FA8-3C4C-C2E2F0204D0F}"/>
              </a:ext>
            </a:extLst>
          </p:cNvPr>
          <p:cNvSpPr/>
          <p:nvPr/>
        </p:nvSpPr>
        <p:spPr>
          <a:xfrm>
            <a:off x="1993787" y="14403"/>
            <a:ext cx="1823084" cy="5129097"/>
          </a:xfrm>
          <a:prstGeom prst="rect">
            <a:avLst/>
          </a:prstGeom>
          <a:solidFill>
            <a:srgbClr val="62B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7" name="Rectangle 16">
            <a:extLst>
              <a:ext uri="{FF2B5EF4-FFF2-40B4-BE49-F238E27FC236}">
                <a16:creationId xmlns:a16="http://schemas.microsoft.com/office/drawing/2014/main" id="{8E9E618C-AA50-C9B3-27AE-55A0A7AA54A2}"/>
              </a:ext>
            </a:extLst>
          </p:cNvPr>
          <p:cNvSpPr/>
          <p:nvPr/>
        </p:nvSpPr>
        <p:spPr>
          <a:xfrm>
            <a:off x="3808299" y="-21037"/>
            <a:ext cx="1823084" cy="5129097"/>
          </a:xfrm>
          <a:prstGeom prst="rect">
            <a:avLst/>
          </a:prstGeom>
          <a:solidFill>
            <a:srgbClr val="5EEB8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8" name="Rectangle 17">
            <a:extLst>
              <a:ext uri="{FF2B5EF4-FFF2-40B4-BE49-F238E27FC236}">
                <a16:creationId xmlns:a16="http://schemas.microsoft.com/office/drawing/2014/main" id="{6AC013EC-FB0D-FA27-AB77-5D33400AF180}"/>
              </a:ext>
            </a:extLst>
          </p:cNvPr>
          <p:cNvSpPr/>
          <p:nvPr/>
        </p:nvSpPr>
        <p:spPr>
          <a:xfrm>
            <a:off x="5622812" y="14403"/>
            <a:ext cx="1823084" cy="5129097"/>
          </a:xfrm>
          <a:prstGeom prst="rect">
            <a:avLst/>
          </a:prstGeom>
          <a:solidFill>
            <a:srgbClr val="6B277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20" name="Picture 2" descr="Introduction To Log Files - Screaming Frog">
            <a:extLst>
              <a:ext uri="{FF2B5EF4-FFF2-40B4-BE49-F238E27FC236}">
                <a16:creationId xmlns:a16="http://schemas.microsoft.com/office/drawing/2014/main" id="{1EB37717-604C-E227-F8E2-2F543BF85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8871" y="38540"/>
            <a:ext cx="1501485" cy="957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flare - Cloudflare Apps">
            <a:extLst>
              <a:ext uri="{FF2B5EF4-FFF2-40B4-BE49-F238E27FC236}">
                <a16:creationId xmlns:a16="http://schemas.microsoft.com/office/drawing/2014/main" id="{CA4B1A4F-A182-5A2F-8EA9-B6C58A3711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2252" y="14403"/>
            <a:ext cx="959421" cy="959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alyze your Log Files with ContentKing">
            <a:extLst>
              <a:ext uri="{FF2B5EF4-FFF2-40B4-BE49-F238E27FC236}">
                <a16:creationId xmlns:a16="http://schemas.microsoft.com/office/drawing/2014/main" id="{89E2AD94-7FF4-E32B-FAD4-5721F1FBB9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26" r="80598" b="13033"/>
          <a:stretch/>
        </p:blipFill>
        <p:spPr bwMode="auto">
          <a:xfrm>
            <a:off x="6302445" y="14403"/>
            <a:ext cx="573639" cy="8535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olorful logo on a black background&#10;&#10;Description automatically generated">
            <a:extLst>
              <a:ext uri="{FF2B5EF4-FFF2-40B4-BE49-F238E27FC236}">
                <a16:creationId xmlns:a16="http://schemas.microsoft.com/office/drawing/2014/main" id="{57BCC3B1-66DB-91BF-DEDB-E5DAFA49BE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7677" y="0"/>
            <a:ext cx="973824" cy="973824"/>
          </a:xfrm>
          <a:prstGeom prst="rect">
            <a:avLst/>
          </a:prstGeom>
          <a:effectLst>
            <a:outerShdw dist="38100" dir="4200000" sx="96000" sy="96000" algn="tl" rotWithShape="0">
              <a:schemeClr val="bg1"/>
            </a:outerShdw>
          </a:effectLst>
        </p:spPr>
      </p:pic>
      <p:sp>
        <p:nvSpPr>
          <p:cNvPr id="26" name="TextBox 25">
            <a:extLst>
              <a:ext uri="{FF2B5EF4-FFF2-40B4-BE49-F238E27FC236}">
                <a16:creationId xmlns:a16="http://schemas.microsoft.com/office/drawing/2014/main" id="{73FAE2BB-DC1F-0D98-4512-1271C41E74BA}"/>
              </a:ext>
            </a:extLst>
          </p:cNvPr>
          <p:cNvSpPr txBox="1"/>
          <p:nvPr/>
        </p:nvSpPr>
        <p:spPr>
          <a:xfrm>
            <a:off x="1998760" y="1019940"/>
            <a:ext cx="178668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algn="ctr" defTabSz="914400">
              <a:defRPr sz="1400" b="1">
                <a:solidFill>
                  <a:schemeClr val="tx1"/>
                </a:solidFill>
                <a:latin typeface="Aptos" panose="020B0004020202020204" pitchFamily="34" charset="0"/>
                <a:ea typeface="+mn-lt"/>
                <a:cs typeface="+mn-lt"/>
              </a:defRPr>
            </a:lvl1pPr>
          </a:lstStyle>
          <a:p>
            <a:r>
              <a:rPr lang="en-US" dirty="0">
                <a:solidFill>
                  <a:schemeClr val="bg1"/>
                </a:solidFill>
              </a:rPr>
              <a:t>Screaming Frog </a:t>
            </a:r>
          </a:p>
        </p:txBody>
      </p:sp>
      <p:sp>
        <p:nvSpPr>
          <p:cNvPr id="27" name="TextBox 26">
            <a:extLst>
              <a:ext uri="{FF2B5EF4-FFF2-40B4-BE49-F238E27FC236}">
                <a16:creationId xmlns:a16="http://schemas.microsoft.com/office/drawing/2014/main" id="{48761926-B5B5-A50B-5686-D7E3C452F5DD}"/>
              </a:ext>
            </a:extLst>
          </p:cNvPr>
          <p:cNvSpPr txBox="1"/>
          <p:nvPr/>
        </p:nvSpPr>
        <p:spPr>
          <a:xfrm>
            <a:off x="3816871" y="1019940"/>
            <a:ext cx="181451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algn="ctr" defTabSz="914400"/>
            <a:r>
              <a:rPr lang="en-US" sz="1400" b="1" dirty="0">
                <a:solidFill>
                  <a:schemeClr val="tx1"/>
                </a:solidFill>
                <a:latin typeface="Aptos" panose="020B0004020202020204" pitchFamily="34" charset="0"/>
                <a:ea typeface="+mn-lt"/>
                <a:cs typeface="+mn-lt"/>
              </a:rPr>
              <a:t>Logflare (Cloudflare)</a:t>
            </a:r>
            <a:endParaRPr lang="en-US" sz="600" b="1" dirty="0">
              <a:solidFill>
                <a:schemeClr val="tx1"/>
              </a:solidFill>
              <a:latin typeface="Aptos" panose="020B0004020202020204" pitchFamily="34" charset="0"/>
            </a:endParaRPr>
          </a:p>
        </p:txBody>
      </p:sp>
      <p:sp>
        <p:nvSpPr>
          <p:cNvPr id="31" name="TextBox 30">
            <a:extLst>
              <a:ext uri="{FF2B5EF4-FFF2-40B4-BE49-F238E27FC236}">
                <a16:creationId xmlns:a16="http://schemas.microsoft.com/office/drawing/2014/main" id="{2D6E0F75-BDF0-57D6-AC8B-BCBADA3A4425}"/>
              </a:ext>
            </a:extLst>
          </p:cNvPr>
          <p:cNvSpPr txBox="1"/>
          <p:nvPr/>
        </p:nvSpPr>
        <p:spPr>
          <a:xfrm>
            <a:off x="5633112" y="1019940"/>
            <a:ext cx="178668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algn="ctr" defTabSz="914400">
              <a:defRPr sz="1400" b="1">
                <a:solidFill>
                  <a:schemeClr val="tx1"/>
                </a:solidFill>
                <a:latin typeface="Aptos" panose="020B0004020202020204" pitchFamily="34" charset="0"/>
                <a:ea typeface="+mn-lt"/>
                <a:cs typeface="+mn-lt"/>
              </a:defRPr>
            </a:lvl1pPr>
          </a:lstStyle>
          <a:p>
            <a:r>
              <a:rPr lang="en-US" dirty="0">
                <a:solidFill>
                  <a:schemeClr val="bg1"/>
                </a:solidFill>
              </a:rPr>
              <a:t>Content King </a:t>
            </a:r>
          </a:p>
        </p:txBody>
      </p:sp>
      <p:sp>
        <p:nvSpPr>
          <p:cNvPr id="32" name="TextBox 31">
            <a:extLst>
              <a:ext uri="{FF2B5EF4-FFF2-40B4-BE49-F238E27FC236}">
                <a16:creationId xmlns:a16="http://schemas.microsoft.com/office/drawing/2014/main" id="{7FEB6A14-C6E8-D56E-9215-375990D1EC85}"/>
              </a:ext>
            </a:extLst>
          </p:cNvPr>
          <p:cNvSpPr txBox="1"/>
          <p:nvPr/>
        </p:nvSpPr>
        <p:spPr>
          <a:xfrm>
            <a:off x="7446415" y="1019940"/>
            <a:ext cx="169758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algn="ctr" defTabSz="914400">
              <a:defRPr sz="1400" b="1">
                <a:solidFill>
                  <a:schemeClr val="tx1"/>
                </a:solidFill>
                <a:latin typeface="Aptos" panose="020B0004020202020204" pitchFamily="34" charset="0"/>
                <a:ea typeface="+mn-lt"/>
                <a:cs typeface="+mn-lt"/>
              </a:defRPr>
            </a:lvl1pPr>
          </a:lstStyle>
          <a:p>
            <a:r>
              <a:rPr lang="en-US" dirty="0">
                <a:solidFill>
                  <a:schemeClr val="bg1"/>
                </a:solidFill>
              </a:rPr>
              <a:t>On Crawl</a:t>
            </a:r>
          </a:p>
        </p:txBody>
      </p:sp>
      <p:sp>
        <p:nvSpPr>
          <p:cNvPr id="33" name="TextBox 32">
            <a:extLst>
              <a:ext uri="{FF2B5EF4-FFF2-40B4-BE49-F238E27FC236}">
                <a16:creationId xmlns:a16="http://schemas.microsoft.com/office/drawing/2014/main" id="{9DCAE161-F07F-40C4-DDE0-C18C5902002F}"/>
              </a:ext>
            </a:extLst>
          </p:cNvPr>
          <p:cNvSpPr txBox="1"/>
          <p:nvPr/>
        </p:nvSpPr>
        <p:spPr>
          <a:xfrm>
            <a:off x="3904424" y="1949837"/>
            <a:ext cx="1639406"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algn="ctr" defTabSz="914400"/>
            <a:r>
              <a:rPr lang="en-US" sz="1400" b="1" dirty="0">
                <a:solidFill>
                  <a:schemeClr val="tx1"/>
                </a:solidFill>
                <a:latin typeface="Aptos" panose="020B0004020202020204" pitchFamily="34" charset="0"/>
                <a:ea typeface="+mn-lt"/>
                <a:cs typeface="+mn-lt"/>
              </a:rPr>
              <a:t>PROS</a:t>
            </a:r>
          </a:p>
          <a:p>
            <a:pPr algn="ctr" defTabSz="914400"/>
            <a:r>
              <a:rPr lang="en-US" sz="1400" b="1" dirty="0">
                <a:solidFill>
                  <a:schemeClr val="tx1"/>
                </a:solidFill>
                <a:latin typeface="Aptos" panose="020B0004020202020204" pitchFamily="34" charset="0"/>
                <a:ea typeface="+mn-lt"/>
                <a:cs typeface="+mn-lt"/>
              </a:rPr>
              <a:t>Free*</a:t>
            </a:r>
          </a:p>
          <a:p>
            <a:pPr algn="ctr" defTabSz="914400"/>
            <a:r>
              <a:rPr lang="en-US" sz="1400" b="1" dirty="0">
                <a:solidFill>
                  <a:schemeClr val="tx1"/>
                </a:solidFill>
                <a:latin typeface="Aptos" panose="020B0004020202020204" pitchFamily="34" charset="0"/>
                <a:ea typeface="+mn-lt"/>
                <a:cs typeface="+mn-lt"/>
              </a:rPr>
              <a:t>5.2M event logs per month</a:t>
            </a:r>
          </a:p>
          <a:p>
            <a:pPr algn="ctr" defTabSz="914400"/>
            <a:r>
              <a:rPr lang="en-US" sz="1400" b="1" dirty="0">
                <a:solidFill>
                  <a:schemeClr val="tx1"/>
                </a:solidFill>
                <a:latin typeface="Aptos" panose="020B0004020202020204" pitchFamily="34" charset="0"/>
                <a:ea typeface="+mn-lt"/>
                <a:cs typeface="+mn-lt"/>
              </a:rPr>
              <a:t>Real time</a:t>
            </a:r>
          </a:p>
          <a:p>
            <a:pPr algn="ctr" defTabSz="914400"/>
            <a:r>
              <a:rPr lang="en-US" sz="1400" b="1" dirty="0">
                <a:solidFill>
                  <a:schemeClr val="tx1"/>
                </a:solidFill>
                <a:latin typeface="Aptos" panose="020B0004020202020204" pitchFamily="34" charset="0"/>
                <a:ea typeface="+mn-lt"/>
                <a:cs typeface="+mn-lt"/>
              </a:rPr>
              <a:t>Alerts</a:t>
            </a:r>
          </a:p>
          <a:p>
            <a:pPr algn="ctr" defTabSz="914400"/>
            <a:endParaRPr lang="en-US" sz="1400" b="1" dirty="0">
              <a:solidFill>
                <a:schemeClr val="tx1"/>
              </a:solidFill>
              <a:latin typeface="Aptos" panose="020B0004020202020204" pitchFamily="34" charset="0"/>
              <a:ea typeface="+mn-lt"/>
              <a:cs typeface="+mn-lt"/>
            </a:endParaRPr>
          </a:p>
          <a:p>
            <a:pPr algn="ctr" defTabSz="914400"/>
            <a:endParaRPr lang="en-US" sz="1400" b="1" dirty="0">
              <a:solidFill>
                <a:schemeClr val="tx1"/>
              </a:solidFill>
              <a:latin typeface="Aptos" panose="020B0004020202020204" pitchFamily="34" charset="0"/>
              <a:ea typeface="+mn-lt"/>
              <a:cs typeface="+mn-lt"/>
            </a:endParaRPr>
          </a:p>
          <a:p>
            <a:pPr algn="ctr" defTabSz="914400"/>
            <a:endParaRPr lang="en-US" sz="1400" b="1" dirty="0">
              <a:solidFill>
                <a:schemeClr val="tx1"/>
              </a:solidFill>
              <a:latin typeface="Aptos" panose="020B0004020202020204" pitchFamily="34" charset="0"/>
              <a:ea typeface="+mn-lt"/>
              <a:cs typeface="+mn-lt"/>
            </a:endParaRPr>
          </a:p>
          <a:p>
            <a:pPr algn="ctr" defTabSz="914400"/>
            <a:r>
              <a:rPr lang="en-US" sz="1400" b="1" dirty="0">
                <a:solidFill>
                  <a:schemeClr val="tx1"/>
                </a:solidFill>
                <a:latin typeface="Aptos" panose="020B0004020202020204" pitchFamily="34" charset="0"/>
                <a:ea typeface="+mn-lt"/>
                <a:cs typeface="+mn-lt"/>
              </a:rPr>
              <a:t>CONS</a:t>
            </a:r>
          </a:p>
          <a:p>
            <a:pPr algn="ctr" defTabSz="914400"/>
            <a:r>
              <a:rPr lang="en-US" sz="1400" b="1" dirty="0">
                <a:solidFill>
                  <a:schemeClr val="tx1"/>
                </a:solidFill>
                <a:latin typeface="Aptos" panose="020B0004020202020204" pitchFamily="34" charset="0"/>
                <a:ea typeface="+mn-lt"/>
                <a:cs typeface="+mn-lt"/>
              </a:rPr>
              <a:t>Need to connect to Cloudflare</a:t>
            </a:r>
          </a:p>
        </p:txBody>
      </p:sp>
      <p:sp>
        <p:nvSpPr>
          <p:cNvPr id="34" name="TextBox 33">
            <a:extLst>
              <a:ext uri="{FF2B5EF4-FFF2-40B4-BE49-F238E27FC236}">
                <a16:creationId xmlns:a16="http://schemas.microsoft.com/office/drawing/2014/main" id="{61A5E508-149C-DF85-9696-59C4CEE863C2}"/>
              </a:ext>
            </a:extLst>
          </p:cNvPr>
          <p:cNvSpPr txBox="1"/>
          <p:nvPr/>
        </p:nvSpPr>
        <p:spPr>
          <a:xfrm>
            <a:off x="2069908" y="1949837"/>
            <a:ext cx="1650838"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algn="ctr" defTabSz="914400"/>
            <a:r>
              <a:rPr lang="en-US" sz="1400" b="1" dirty="0">
                <a:solidFill>
                  <a:schemeClr val="bg1"/>
                </a:solidFill>
                <a:latin typeface="Aptos" panose="020B0004020202020204" pitchFamily="34" charset="0"/>
                <a:ea typeface="+mn-lt"/>
                <a:cs typeface="+mn-lt"/>
              </a:rPr>
              <a:t>PROS</a:t>
            </a:r>
          </a:p>
          <a:p>
            <a:pPr algn="ctr" defTabSz="914400"/>
            <a:r>
              <a:rPr lang="en-US" sz="1400" b="1" dirty="0">
                <a:solidFill>
                  <a:schemeClr val="bg1"/>
                </a:solidFill>
                <a:latin typeface="Aptos" panose="020B0004020202020204" pitchFamily="34" charset="0"/>
                <a:ea typeface="+mn-lt"/>
                <a:cs typeface="+mn-lt"/>
              </a:rPr>
              <a:t>Free  / £ 99 y</a:t>
            </a:r>
          </a:p>
          <a:p>
            <a:pPr algn="ctr" defTabSz="914400"/>
            <a:r>
              <a:rPr lang="en-US" sz="1400" b="1" dirty="0">
                <a:solidFill>
                  <a:schemeClr val="bg1"/>
                </a:solidFill>
                <a:latin typeface="Aptos" panose="020B0004020202020204" pitchFamily="34" charset="0"/>
                <a:ea typeface="+mn-lt"/>
                <a:cs typeface="+mn-lt"/>
              </a:rPr>
              <a:t>Unlimited logs</a:t>
            </a:r>
          </a:p>
          <a:p>
            <a:pPr algn="ctr" defTabSz="914400"/>
            <a:r>
              <a:rPr lang="en-US" sz="1400" b="1" dirty="0">
                <a:solidFill>
                  <a:schemeClr val="bg1"/>
                </a:solidFill>
                <a:latin typeface="Aptos" panose="020B0004020202020204" pitchFamily="34" charset="0"/>
                <a:ea typeface="+mn-lt"/>
                <a:cs typeface="+mn-lt"/>
              </a:rPr>
              <a:t>Connects with Screaming Frog</a:t>
            </a:r>
          </a:p>
          <a:p>
            <a:pPr algn="ctr" defTabSz="914400"/>
            <a:r>
              <a:rPr lang="en-US" sz="1400" b="1" dirty="0">
                <a:solidFill>
                  <a:schemeClr val="bg1"/>
                </a:solidFill>
                <a:latin typeface="Aptos" panose="020B0004020202020204" pitchFamily="34" charset="0"/>
                <a:ea typeface="+mn-lt"/>
                <a:cs typeface="+mn-lt"/>
              </a:rPr>
              <a:t>Allows </a:t>
            </a:r>
            <a:r>
              <a:rPr lang="en-US" sz="1400" b="1" u="sng" dirty="0">
                <a:solidFill>
                  <a:schemeClr val="bg1"/>
                </a:solidFill>
                <a:latin typeface="Aptos" panose="020B0004020202020204" pitchFamily="34" charset="0"/>
                <a:ea typeface="+mn-lt"/>
                <a:cs typeface="+mn-lt"/>
              </a:rPr>
              <a:t>nifty trick</a:t>
            </a:r>
          </a:p>
          <a:p>
            <a:pPr algn="ctr" defTabSz="914400"/>
            <a:endParaRPr lang="en-US" sz="1400" b="1" dirty="0">
              <a:solidFill>
                <a:schemeClr val="bg1"/>
              </a:solidFill>
              <a:latin typeface="Aptos" panose="020B0004020202020204" pitchFamily="34" charset="0"/>
              <a:ea typeface="+mn-lt"/>
              <a:cs typeface="+mn-lt"/>
            </a:endParaRPr>
          </a:p>
          <a:p>
            <a:pPr algn="ctr" defTabSz="914400"/>
            <a:br>
              <a:rPr lang="en-US" sz="1400" b="1" dirty="0">
                <a:solidFill>
                  <a:schemeClr val="bg1"/>
                </a:solidFill>
                <a:latin typeface="Aptos" panose="020B0004020202020204" pitchFamily="34" charset="0"/>
                <a:ea typeface="+mn-lt"/>
                <a:cs typeface="+mn-lt"/>
              </a:rPr>
            </a:br>
            <a:br>
              <a:rPr lang="en-US" sz="1400" b="1" dirty="0">
                <a:solidFill>
                  <a:schemeClr val="bg1"/>
                </a:solidFill>
                <a:latin typeface="Aptos" panose="020B0004020202020204" pitchFamily="34" charset="0"/>
                <a:ea typeface="+mn-lt"/>
                <a:cs typeface="+mn-lt"/>
              </a:rPr>
            </a:br>
            <a:r>
              <a:rPr lang="en-US" sz="1400" b="1" dirty="0">
                <a:solidFill>
                  <a:schemeClr val="bg1"/>
                </a:solidFill>
                <a:latin typeface="Aptos" panose="020B0004020202020204" pitchFamily="34" charset="0"/>
                <a:ea typeface="+mn-lt"/>
                <a:cs typeface="+mn-lt"/>
              </a:rPr>
              <a:t>CONS</a:t>
            </a:r>
          </a:p>
          <a:p>
            <a:pPr algn="ctr" defTabSz="914400"/>
            <a:r>
              <a:rPr lang="en-US" sz="1400" b="1" dirty="0">
                <a:solidFill>
                  <a:schemeClr val="bg1"/>
                </a:solidFill>
                <a:latin typeface="Aptos" panose="020B0004020202020204" pitchFamily="34" charset="0"/>
                <a:ea typeface="+mn-lt"/>
                <a:cs typeface="+mn-lt"/>
              </a:rPr>
              <a:t>Takes a lot of HD space</a:t>
            </a:r>
          </a:p>
        </p:txBody>
      </p:sp>
      <p:sp>
        <p:nvSpPr>
          <p:cNvPr id="35" name="TextBox 34">
            <a:extLst>
              <a:ext uri="{FF2B5EF4-FFF2-40B4-BE49-F238E27FC236}">
                <a16:creationId xmlns:a16="http://schemas.microsoft.com/office/drawing/2014/main" id="{81A18CB5-E4F2-9C06-90C3-C15A6D407BD6}"/>
              </a:ext>
            </a:extLst>
          </p:cNvPr>
          <p:cNvSpPr txBox="1"/>
          <p:nvPr/>
        </p:nvSpPr>
        <p:spPr>
          <a:xfrm>
            <a:off x="5700194" y="1949837"/>
            <a:ext cx="1700526"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algn="ctr" defTabSz="914400"/>
            <a:r>
              <a:rPr lang="en-US" sz="1400" b="1" dirty="0">
                <a:solidFill>
                  <a:schemeClr val="bg1"/>
                </a:solidFill>
                <a:latin typeface="Aptos" panose="020B0004020202020204" pitchFamily="34" charset="0"/>
                <a:ea typeface="+mn-lt"/>
                <a:cs typeface="+mn-lt"/>
              </a:rPr>
              <a:t>PROS</a:t>
            </a:r>
          </a:p>
          <a:p>
            <a:pPr algn="ctr" defTabSz="914400"/>
            <a:r>
              <a:rPr lang="en-US" sz="1400" b="1" dirty="0">
                <a:solidFill>
                  <a:schemeClr val="bg1"/>
                </a:solidFill>
                <a:latin typeface="Aptos" panose="020B0004020202020204" pitchFamily="34" charset="0"/>
                <a:ea typeface="+mn-lt"/>
                <a:cs typeface="+mn-lt"/>
              </a:rPr>
              <a:t>Connects with your Content King account</a:t>
            </a:r>
          </a:p>
          <a:p>
            <a:pPr algn="ctr" defTabSz="914400"/>
            <a:r>
              <a:rPr lang="en-US" sz="1400" b="1" dirty="0">
                <a:solidFill>
                  <a:schemeClr val="bg1"/>
                </a:solidFill>
                <a:latin typeface="Aptos" panose="020B0004020202020204" pitchFamily="34" charset="0"/>
                <a:ea typeface="+mn-lt"/>
                <a:cs typeface="+mn-lt"/>
              </a:rPr>
              <a:t>Easy to connect and get log files</a:t>
            </a:r>
          </a:p>
          <a:p>
            <a:pPr algn="ctr" defTabSz="914400"/>
            <a:r>
              <a:rPr lang="en-US" sz="1400" b="1" dirty="0">
                <a:solidFill>
                  <a:schemeClr val="bg1"/>
                </a:solidFill>
                <a:latin typeface="Aptos" panose="020B0004020202020204" pitchFamily="34" charset="0"/>
                <a:ea typeface="+mn-lt"/>
                <a:cs typeface="+mn-lt"/>
              </a:rPr>
              <a:t>On the cloud</a:t>
            </a:r>
          </a:p>
          <a:p>
            <a:pPr algn="ctr" defTabSz="914400"/>
            <a:br>
              <a:rPr lang="en-US" sz="1400" b="1" dirty="0">
                <a:solidFill>
                  <a:schemeClr val="bg1"/>
                </a:solidFill>
                <a:latin typeface="Aptos" panose="020B0004020202020204" pitchFamily="34" charset="0"/>
                <a:ea typeface="+mn-lt"/>
                <a:cs typeface="+mn-lt"/>
              </a:rPr>
            </a:br>
            <a:br>
              <a:rPr lang="en-US" sz="1400" b="1" dirty="0">
                <a:solidFill>
                  <a:schemeClr val="bg1"/>
                </a:solidFill>
                <a:latin typeface="Aptos" panose="020B0004020202020204" pitchFamily="34" charset="0"/>
                <a:ea typeface="+mn-lt"/>
                <a:cs typeface="+mn-lt"/>
              </a:rPr>
            </a:br>
            <a:r>
              <a:rPr lang="en-US" sz="1400" b="1" dirty="0">
                <a:solidFill>
                  <a:schemeClr val="bg1"/>
                </a:solidFill>
                <a:latin typeface="Aptos" panose="020B0004020202020204" pitchFamily="34" charset="0"/>
                <a:ea typeface="+mn-lt"/>
                <a:cs typeface="+mn-lt"/>
              </a:rPr>
              <a:t>CONS</a:t>
            </a:r>
          </a:p>
          <a:p>
            <a:pPr algn="ctr" defTabSz="914400"/>
            <a:r>
              <a:rPr lang="en-US" sz="1400" b="1" dirty="0">
                <a:solidFill>
                  <a:schemeClr val="bg1"/>
                </a:solidFill>
                <a:latin typeface="Aptos" panose="020B0004020202020204" pitchFamily="34" charset="0"/>
                <a:ea typeface="+mn-lt"/>
                <a:cs typeface="+mn-lt"/>
              </a:rPr>
              <a:t>Needs a Conductor / Content King account</a:t>
            </a:r>
            <a:br>
              <a:rPr lang="en-US" sz="1400" b="1" dirty="0">
                <a:solidFill>
                  <a:schemeClr val="bg1"/>
                </a:solidFill>
                <a:latin typeface="Aptos" panose="020B0004020202020204" pitchFamily="34" charset="0"/>
                <a:ea typeface="+mn-lt"/>
                <a:cs typeface="+mn-lt"/>
              </a:rPr>
            </a:br>
            <a:endParaRPr lang="en-US" sz="1400" b="1" dirty="0">
              <a:solidFill>
                <a:schemeClr val="bg1"/>
              </a:solidFill>
              <a:latin typeface="Aptos" panose="020B0004020202020204" pitchFamily="34" charset="0"/>
              <a:ea typeface="+mn-lt"/>
              <a:cs typeface="+mn-lt"/>
            </a:endParaRPr>
          </a:p>
        </p:txBody>
      </p:sp>
      <p:sp>
        <p:nvSpPr>
          <p:cNvPr id="36" name="TextBox 35">
            <a:extLst>
              <a:ext uri="{FF2B5EF4-FFF2-40B4-BE49-F238E27FC236}">
                <a16:creationId xmlns:a16="http://schemas.microsoft.com/office/drawing/2014/main" id="{4D754308-D56F-2E3D-66C9-17C547848830}"/>
              </a:ext>
            </a:extLst>
          </p:cNvPr>
          <p:cNvSpPr txBox="1"/>
          <p:nvPr/>
        </p:nvSpPr>
        <p:spPr>
          <a:xfrm>
            <a:off x="7514708" y="1949837"/>
            <a:ext cx="1550310"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algn="ctr" defTabSz="914400"/>
            <a:r>
              <a:rPr lang="en-US" sz="1400" b="1" dirty="0">
                <a:solidFill>
                  <a:schemeClr val="bg1"/>
                </a:solidFill>
                <a:latin typeface="Aptos" panose="020B0004020202020204" pitchFamily="34" charset="0"/>
                <a:ea typeface="+mn-lt"/>
                <a:cs typeface="+mn-lt"/>
              </a:rPr>
              <a:t>PROS</a:t>
            </a:r>
          </a:p>
          <a:p>
            <a:pPr algn="ctr" defTabSz="914400"/>
            <a:r>
              <a:rPr lang="en-US" sz="1400" b="1" dirty="0">
                <a:solidFill>
                  <a:schemeClr val="bg1"/>
                </a:solidFill>
                <a:latin typeface="Aptos" panose="020B0004020202020204" pitchFamily="34" charset="0"/>
                <a:ea typeface="+mn-lt"/>
                <a:cs typeface="+mn-lt"/>
              </a:rPr>
              <a:t>Support</a:t>
            </a:r>
          </a:p>
          <a:p>
            <a:pPr algn="ctr" defTabSz="914400"/>
            <a:r>
              <a:rPr lang="en-US" sz="1400" b="1" dirty="0">
                <a:solidFill>
                  <a:schemeClr val="bg1"/>
                </a:solidFill>
                <a:latin typeface="Aptos" panose="020B0004020202020204" pitchFamily="34" charset="0"/>
                <a:ea typeface="+mn-lt"/>
                <a:cs typeface="+mn-lt"/>
              </a:rPr>
              <a:t>Dashboards and reports ready to use</a:t>
            </a:r>
          </a:p>
          <a:p>
            <a:pPr algn="ctr" defTabSz="914400"/>
            <a:r>
              <a:rPr lang="en-US" sz="1400" b="1" dirty="0">
                <a:solidFill>
                  <a:schemeClr val="bg1"/>
                </a:solidFill>
                <a:latin typeface="Aptos" panose="020B0004020202020204" pitchFamily="34" charset="0"/>
                <a:ea typeface="+mn-lt"/>
                <a:cs typeface="+mn-lt"/>
              </a:rPr>
              <a:t>On the cloud</a:t>
            </a:r>
          </a:p>
          <a:p>
            <a:pPr algn="ctr" defTabSz="914400"/>
            <a:endParaRPr lang="en-US" sz="1400" b="1" dirty="0">
              <a:solidFill>
                <a:schemeClr val="bg1"/>
              </a:solidFill>
              <a:latin typeface="Aptos" panose="020B0004020202020204" pitchFamily="34" charset="0"/>
              <a:ea typeface="+mn-lt"/>
              <a:cs typeface="+mn-lt"/>
            </a:endParaRPr>
          </a:p>
          <a:p>
            <a:pPr algn="ctr" defTabSz="914400"/>
            <a:br>
              <a:rPr lang="en-US" sz="1400" b="1" dirty="0">
                <a:solidFill>
                  <a:schemeClr val="bg1"/>
                </a:solidFill>
                <a:latin typeface="Aptos" panose="020B0004020202020204" pitchFamily="34" charset="0"/>
                <a:ea typeface="+mn-lt"/>
                <a:cs typeface="+mn-lt"/>
              </a:rPr>
            </a:br>
            <a:br>
              <a:rPr lang="en-US" sz="1400" b="1" dirty="0">
                <a:solidFill>
                  <a:schemeClr val="bg1"/>
                </a:solidFill>
                <a:latin typeface="Aptos" panose="020B0004020202020204" pitchFamily="34" charset="0"/>
                <a:ea typeface="+mn-lt"/>
                <a:cs typeface="+mn-lt"/>
              </a:rPr>
            </a:br>
            <a:r>
              <a:rPr lang="en-US" sz="1400" b="1" dirty="0">
                <a:solidFill>
                  <a:schemeClr val="bg1"/>
                </a:solidFill>
                <a:latin typeface="Aptos" panose="020B0004020202020204" pitchFamily="34" charset="0"/>
                <a:ea typeface="+mn-lt"/>
                <a:cs typeface="+mn-lt"/>
              </a:rPr>
              <a:t>CONS</a:t>
            </a:r>
          </a:p>
          <a:p>
            <a:pPr algn="ctr" defTabSz="914400"/>
            <a:r>
              <a:rPr lang="en-US" sz="1400" b="1" dirty="0">
                <a:solidFill>
                  <a:schemeClr val="bg1"/>
                </a:solidFill>
                <a:latin typeface="Aptos" panose="020B0004020202020204" pitchFamily="34" charset="0"/>
                <a:ea typeface="+mn-lt"/>
                <a:cs typeface="+mn-lt"/>
              </a:rPr>
              <a:t>Higher investment</a:t>
            </a:r>
          </a:p>
          <a:p>
            <a:pPr algn="ctr" defTabSz="914400"/>
            <a:r>
              <a:rPr lang="en-US" sz="1400" b="1" dirty="0">
                <a:solidFill>
                  <a:schemeClr val="bg1"/>
                </a:solidFill>
                <a:latin typeface="Aptos" panose="020B0004020202020204" pitchFamily="34" charset="0"/>
                <a:ea typeface="+mn-lt"/>
                <a:cs typeface="+mn-lt"/>
              </a:rPr>
              <a:t>No clear pricing</a:t>
            </a:r>
          </a:p>
        </p:txBody>
      </p:sp>
    </p:spTree>
    <p:extLst>
      <p:ext uri="{BB962C8B-B14F-4D97-AF65-F5344CB8AC3E}">
        <p14:creationId xmlns:p14="http://schemas.microsoft.com/office/powerpoint/2010/main" val="67033900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BA7CF-2208-DEC9-3950-6F818D6DAE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4974BB-E20E-9672-C2DE-24F9BFBC6536}"/>
              </a:ext>
            </a:extLst>
          </p:cNvPr>
          <p:cNvSpPr txBox="1">
            <a:spLocks noGrp="1"/>
          </p:cNvSpPr>
          <p:nvPr>
            <p:ph type="title"/>
          </p:nvPr>
        </p:nvSpPr>
        <p:spPr>
          <a:xfrm>
            <a:off x="0" y="0"/>
            <a:ext cx="8515350"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dirty="0">
                <a:solidFill>
                  <a:srgbClr val="FFFFFF"/>
                </a:solidFill>
                <a:ea typeface="+mn-lt"/>
                <a:cs typeface="+mn-lt"/>
              </a:rPr>
              <a:t>But, wait [2]</a:t>
            </a:r>
            <a:endParaRPr lang="en-US" dirty="0"/>
          </a:p>
        </p:txBody>
      </p:sp>
      <p:sp>
        <p:nvSpPr>
          <p:cNvPr id="5" name="Text Placeholder 4">
            <a:extLst>
              <a:ext uri="{FF2B5EF4-FFF2-40B4-BE49-F238E27FC236}">
                <a16:creationId xmlns:a16="http://schemas.microsoft.com/office/drawing/2014/main" id="{62BAC570-9B73-B009-09F2-9A4044E474E4}"/>
              </a:ext>
            </a:extLst>
          </p:cNvPr>
          <p:cNvSpPr txBox="1">
            <a:spLocks noGrp="1"/>
          </p:cNvSpPr>
          <p:nvPr>
            <p:ph type="body" idx="1"/>
          </p:nvPr>
        </p:nvSpPr>
        <p:spPr>
          <a:xfrm>
            <a:off x="0" y="2252690"/>
            <a:ext cx="9144000" cy="638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indent="0" algn="ctr" defTabSz="914400">
              <a:buNone/>
            </a:pPr>
            <a:r>
              <a:rPr lang="en-US" sz="3200" dirty="0">
                <a:solidFill>
                  <a:schemeClr val="bg1"/>
                </a:solidFill>
              </a:rPr>
              <a:t>Can’t I do all that with Google Search Console?</a:t>
            </a:r>
          </a:p>
        </p:txBody>
      </p:sp>
      <p:pic>
        <p:nvPicPr>
          <p:cNvPr id="2" name="Picture 2">
            <a:extLst>
              <a:ext uri="{FF2B5EF4-FFF2-40B4-BE49-F238E27FC236}">
                <a16:creationId xmlns:a16="http://schemas.microsoft.com/office/drawing/2014/main" id="{4D60ACA0-4080-65D3-287D-5502504ED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16B68DCF-F2D6-D6A2-3CE1-8E7F04099E52}"/>
              </a:ext>
            </a:extLst>
          </p:cNvPr>
          <p:cNvSpPr/>
          <p:nvPr/>
        </p:nvSpPr>
        <p:spPr>
          <a:xfrm>
            <a:off x="6158965" y="356461"/>
            <a:ext cx="2774197" cy="898901"/>
          </a:xfrm>
          <a:prstGeom prst="roundRect">
            <a:avLst/>
          </a:prstGeom>
          <a:solidFill>
            <a:srgbClr val="D8D6D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6" name="Picture 4">
            <a:extLst>
              <a:ext uri="{FF2B5EF4-FFF2-40B4-BE49-F238E27FC236}">
                <a16:creationId xmlns:a16="http://schemas.microsoft.com/office/drawing/2014/main" id="{01C82AAD-8E49-1F8A-7EDF-3125B956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85532" y="616542"/>
            <a:ext cx="363242" cy="363242"/>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BFDF08-FFCB-29CB-F82C-3E6461A9CAFE}"/>
              </a:ext>
            </a:extLst>
          </p:cNvPr>
          <p:cNvSpPr txBox="1"/>
          <p:nvPr/>
        </p:nvSpPr>
        <p:spPr>
          <a:xfrm>
            <a:off x="6765448" y="49751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b="1" i="0" u="none" strike="noStrike" cap="none" spc="0" normalizeH="0" baseline="0" dirty="0">
                <a:ln>
                  <a:noFill/>
                </a:ln>
                <a:solidFill>
                  <a:srgbClr val="1D1D1D"/>
                </a:solidFill>
                <a:effectLst/>
                <a:uFillTx/>
                <a:latin typeface="+mn-lt"/>
                <a:ea typeface="+mn-ea"/>
                <a:cs typeface="+mn-cs"/>
                <a:sym typeface="Helvetica"/>
              </a:rPr>
              <a:t>New message from Kelvin Newman</a:t>
            </a:r>
          </a:p>
        </p:txBody>
      </p:sp>
      <p:sp>
        <p:nvSpPr>
          <p:cNvPr id="8" name="TextBox 7">
            <a:extLst>
              <a:ext uri="{FF2B5EF4-FFF2-40B4-BE49-F238E27FC236}">
                <a16:creationId xmlns:a16="http://schemas.microsoft.com/office/drawing/2014/main" id="{50C7F645-6968-FC83-01B9-EA0F513267AD}"/>
              </a:ext>
            </a:extLst>
          </p:cNvPr>
          <p:cNvSpPr txBox="1"/>
          <p:nvPr/>
        </p:nvSpPr>
        <p:spPr>
          <a:xfrm>
            <a:off x="6775340" y="691774"/>
            <a:ext cx="207419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i="0" u="none" strike="noStrike" cap="none" spc="0" normalizeH="0" baseline="0" dirty="0">
                <a:ln>
                  <a:noFill/>
                </a:ln>
                <a:solidFill>
                  <a:srgbClr val="1D1D1D"/>
                </a:solidFill>
                <a:effectLst/>
                <a:uFillTx/>
                <a:sym typeface="Helvetica"/>
              </a:rPr>
              <a:t>Where</a:t>
            </a:r>
            <a:r>
              <a:rPr kumimoji="0" lang="en-US" sz="900" i="0" u="none" strike="noStrike" cap="none" spc="0" normalizeH="0" dirty="0">
                <a:ln>
                  <a:noFill/>
                </a:ln>
                <a:solidFill>
                  <a:srgbClr val="1D1D1D"/>
                </a:solidFill>
                <a:effectLst/>
                <a:uFillTx/>
                <a:sym typeface="Helvetica"/>
              </a:rPr>
              <a:t> is the </a:t>
            </a:r>
            <a:r>
              <a:rPr kumimoji="0" lang="en-US" sz="900" i="0" u="none" strike="noStrike" cap="none" spc="0" normalizeH="0" dirty="0" err="1">
                <a:ln>
                  <a:noFill/>
                </a:ln>
                <a:solidFill>
                  <a:srgbClr val="1D1D1D"/>
                </a:solidFill>
                <a:effectLst/>
                <a:uFillTx/>
                <a:sym typeface="Helvetica"/>
              </a:rPr>
              <a:t>BigQuery</a:t>
            </a:r>
            <a:r>
              <a:rPr kumimoji="0" lang="en-US" sz="900" i="0" u="none" strike="noStrike" cap="none" spc="0" normalizeH="0" dirty="0">
                <a:ln>
                  <a:noFill/>
                </a:ln>
                <a:solidFill>
                  <a:srgbClr val="1D1D1D"/>
                </a:solidFill>
                <a:effectLst/>
                <a:uFillTx/>
                <a:sym typeface="Helvetica"/>
              </a:rPr>
              <a:t> part? I’m never inviting you again. </a:t>
            </a:r>
            <a:endParaRPr kumimoji="0" lang="en-US" sz="900" i="0" u="none" strike="noStrike" cap="none" spc="0" normalizeH="0" baseline="0" dirty="0">
              <a:ln>
                <a:noFill/>
              </a:ln>
              <a:solidFill>
                <a:srgbClr val="1D1D1D"/>
              </a:solidFill>
              <a:effectLst/>
              <a:uFillTx/>
              <a:sym typeface="Helvetica"/>
            </a:endParaRPr>
          </a:p>
        </p:txBody>
      </p:sp>
    </p:spTree>
    <p:extLst>
      <p:ext uri="{BB962C8B-B14F-4D97-AF65-F5344CB8AC3E}">
        <p14:creationId xmlns:p14="http://schemas.microsoft.com/office/powerpoint/2010/main" val="3004787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ke Hotline Bling Meme | Walking more and working out so my lower back doesn't hurt anymore; Having all the ergonomic stuff I could get my hands on | image tagged in memes,drake hotline bling | made w/ Imgflip meme maker">
            <a:extLst>
              <a:ext uri="{FF2B5EF4-FFF2-40B4-BE49-F238E27FC236}">
                <a16:creationId xmlns:a16="http://schemas.microsoft.com/office/drawing/2014/main" id="{5470055E-EF3C-15FD-5B71-E9F642AB5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770" y="357520"/>
            <a:ext cx="4428460" cy="4428460"/>
          </a:xfrm>
          <a:prstGeom prst="roundRect">
            <a:avLst>
              <a:gd name="adj" fmla="val 2267"/>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07C4186-808B-7B77-2A51-D16C8ACA8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774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A3C7-81D1-ECE9-3B01-9C27DF0AAB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30D445B-1F53-28E6-343D-BF935A69D7F3}"/>
              </a:ext>
            </a:extLst>
          </p:cNvPr>
          <p:cNvPicPr>
            <a:picLocks noChangeAspect="1"/>
          </p:cNvPicPr>
          <p:nvPr/>
        </p:nvPicPr>
        <p:blipFill>
          <a:blip r:embed="rId3"/>
          <a:stretch>
            <a:fillRect/>
          </a:stretch>
        </p:blipFill>
        <p:spPr>
          <a:xfrm>
            <a:off x="2128928" y="120650"/>
            <a:ext cx="4886144" cy="4902200"/>
          </a:xfrm>
          <a:prstGeom prst="roundRect">
            <a:avLst>
              <a:gd name="adj" fmla="val 2008"/>
            </a:avLst>
          </a:prstGeom>
          <a:effectLst>
            <a:outerShdw blurRad="50800" dist="38100" dir="2700000" algn="tl" rotWithShape="0">
              <a:prstClr val="black">
                <a:alpha val="40000"/>
              </a:prstClr>
            </a:outerShdw>
          </a:effectLst>
        </p:spPr>
      </p:pic>
      <p:sp>
        <p:nvSpPr>
          <p:cNvPr id="8" name="TextBox 7">
            <a:hlinkClick r:id="rId4"/>
            <a:extLst>
              <a:ext uri="{FF2B5EF4-FFF2-40B4-BE49-F238E27FC236}">
                <a16:creationId xmlns:a16="http://schemas.microsoft.com/office/drawing/2014/main" id="{8EC84CE9-E5E9-AF73-D11A-92E0AD58B30B}"/>
              </a:ext>
            </a:extLst>
          </p:cNvPr>
          <p:cNvSpPr txBox="1"/>
          <p:nvPr/>
        </p:nvSpPr>
        <p:spPr>
          <a:xfrm>
            <a:off x="8705422" y="4820164"/>
            <a:ext cx="2894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u="none" strike="noStrike" cap="none" spc="0" normalizeH="0" baseline="0" dirty="0">
                <a:ln>
                  <a:noFill/>
                </a:ln>
                <a:solidFill>
                  <a:schemeClr val="bg1"/>
                </a:solidFill>
                <a:effectLst/>
                <a:uFillTx/>
                <a:latin typeface="Aptos" panose="020B0004020202020204" pitchFamily="34" charset="0"/>
                <a:sym typeface="Helvetica"/>
              </a:rPr>
              <a:t>link</a:t>
            </a:r>
            <a:endParaRPr kumimoji="0" lang="en-CA" sz="1000" u="none" strike="noStrike" cap="none" spc="0" normalizeH="0" baseline="0" dirty="0">
              <a:ln>
                <a:noFill/>
              </a:ln>
              <a:solidFill>
                <a:schemeClr val="bg1"/>
              </a:solidFill>
              <a:effectLst/>
              <a:uFillTx/>
              <a:latin typeface="Aptos" panose="020B0004020202020204" pitchFamily="34" charset="0"/>
              <a:sym typeface="Helvetica"/>
            </a:endParaRPr>
          </a:p>
        </p:txBody>
      </p:sp>
      <p:pic>
        <p:nvPicPr>
          <p:cNvPr id="2" name="Picture 2">
            <a:extLst>
              <a:ext uri="{FF2B5EF4-FFF2-40B4-BE49-F238E27FC236}">
                <a16:creationId xmlns:a16="http://schemas.microsoft.com/office/drawing/2014/main" id="{7DC31755-AC3D-2433-52B5-B910CA289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613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A3C7-81D1-ECE9-3B01-9C27DF0AAB79}"/>
            </a:ext>
          </a:extLst>
        </p:cNvPr>
        <p:cNvGrpSpPr/>
        <p:nvPr/>
      </p:nvGrpSpPr>
      <p:grpSpPr>
        <a:xfrm>
          <a:off x="0" y="0"/>
          <a:ext cx="0" cy="0"/>
          <a:chOff x="0" y="0"/>
          <a:chExt cx="0" cy="0"/>
        </a:xfrm>
      </p:grpSpPr>
      <p:sp>
        <p:nvSpPr>
          <p:cNvPr id="8" name="TextBox 7">
            <a:hlinkClick r:id="rId3"/>
            <a:extLst>
              <a:ext uri="{FF2B5EF4-FFF2-40B4-BE49-F238E27FC236}">
                <a16:creationId xmlns:a16="http://schemas.microsoft.com/office/drawing/2014/main" id="{8EC84CE9-E5E9-AF73-D11A-92E0AD58B30B}"/>
              </a:ext>
            </a:extLst>
          </p:cNvPr>
          <p:cNvSpPr txBox="1"/>
          <p:nvPr/>
        </p:nvSpPr>
        <p:spPr>
          <a:xfrm>
            <a:off x="8705422" y="4820164"/>
            <a:ext cx="28949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u="none" strike="noStrike" cap="none" spc="0" normalizeH="0" baseline="0" dirty="0">
                <a:ln>
                  <a:noFill/>
                </a:ln>
                <a:solidFill>
                  <a:schemeClr val="bg1"/>
                </a:solidFill>
                <a:effectLst/>
                <a:uFillTx/>
                <a:latin typeface="Aptos" panose="020B0004020202020204" pitchFamily="34" charset="0"/>
                <a:sym typeface="Helvetica"/>
              </a:rPr>
              <a:t>link</a:t>
            </a:r>
            <a:endParaRPr kumimoji="0" lang="en-CA" sz="1000" u="none" strike="noStrike" cap="none" spc="0" normalizeH="0" baseline="0" dirty="0">
              <a:ln>
                <a:noFill/>
              </a:ln>
              <a:solidFill>
                <a:schemeClr val="bg1"/>
              </a:solidFill>
              <a:effectLst/>
              <a:uFillTx/>
              <a:latin typeface="Aptos" panose="020B0004020202020204" pitchFamily="34" charset="0"/>
              <a:sym typeface="Helvetica"/>
            </a:endParaRPr>
          </a:p>
        </p:txBody>
      </p:sp>
      <p:pic>
        <p:nvPicPr>
          <p:cNvPr id="2" name="Picture 2">
            <a:extLst>
              <a:ext uri="{FF2B5EF4-FFF2-40B4-BE49-F238E27FC236}">
                <a16:creationId xmlns:a16="http://schemas.microsoft.com/office/drawing/2014/main" id="{7DC31755-AC3D-2433-52B5-B910CA28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6A96FE-DF3A-D3F9-C728-4CC633C41292}"/>
              </a:ext>
            </a:extLst>
          </p:cNvPr>
          <p:cNvPicPr>
            <a:picLocks noChangeAspect="1"/>
          </p:cNvPicPr>
          <p:nvPr/>
        </p:nvPicPr>
        <p:blipFill>
          <a:blip r:embed="rId5"/>
          <a:stretch>
            <a:fillRect/>
          </a:stretch>
        </p:blipFill>
        <p:spPr>
          <a:xfrm>
            <a:off x="3514127" y="0"/>
            <a:ext cx="5629873" cy="5143500"/>
          </a:xfrm>
          <a:prstGeom prst="rect">
            <a:avLst/>
          </a:prstGeom>
        </p:spPr>
      </p:pic>
      <p:sp>
        <p:nvSpPr>
          <p:cNvPr id="4" name="TextBox 3">
            <a:extLst>
              <a:ext uri="{FF2B5EF4-FFF2-40B4-BE49-F238E27FC236}">
                <a16:creationId xmlns:a16="http://schemas.microsoft.com/office/drawing/2014/main" id="{61B11AEB-2E49-BAC2-4B02-06ECE818816F}"/>
              </a:ext>
            </a:extLst>
          </p:cNvPr>
          <p:cNvSpPr txBox="1"/>
          <p:nvPr/>
        </p:nvSpPr>
        <p:spPr>
          <a:xfrm>
            <a:off x="253737" y="1017480"/>
            <a:ext cx="2993403" cy="31085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800" dirty="0">
                <a:solidFill>
                  <a:schemeClr val="bg1"/>
                </a:solidFill>
                <a:latin typeface="Aptos" panose="020B0004020202020204" pitchFamily="34" charset="0"/>
                <a:ea typeface="+mn-lt"/>
                <a:cs typeface="+mn-lt"/>
              </a:rPr>
              <a:t>Hard to believe that Google crawled this site 3.6M times since November 2023 and only visited 997 pages…</a:t>
            </a:r>
            <a:endParaRPr lang="en-US" sz="2800" dirty="0">
              <a:solidFill>
                <a:schemeClr val="bg1"/>
              </a:solidFill>
              <a:latin typeface="Aptos" panose="020B0004020202020204" pitchFamily="34" charset="0"/>
            </a:endParaRPr>
          </a:p>
        </p:txBody>
      </p:sp>
    </p:spTree>
    <p:extLst>
      <p:ext uri="{BB962C8B-B14F-4D97-AF65-F5344CB8AC3E}">
        <p14:creationId xmlns:p14="http://schemas.microsoft.com/office/powerpoint/2010/main" val="32777289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F3DD-B8FF-14F5-0806-937615913512}"/>
              </a:ext>
            </a:extLst>
          </p:cNvPr>
          <p:cNvSpPr>
            <a:spLocks noGrp="1"/>
          </p:cNvSpPr>
          <p:nvPr>
            <p:ph type="title"/>
          </p:nvPr>
        </p:nvSpPr>
        <p:spPr>
          <a:xfrm>
            <a:off x="1143000" y="1174044"/>
            <a:ext cx="6858000" cy="1790701"/>
          </a:xfrm>
        </p:spPr>
        <p:txBody>
          <a:bodyPr/>
          <a:lstStyle/>
          <a:p>
            <a:r>
              <a:rPr lang="en-US" dirty="0"/>
              <a:t>Using your log files</a:t>
            </a:r>
          </a:p>
        </p:txBody>
      </p:sp>
      <p:sp>
        <p:nvSpPr>
          <p:cNvPr id="3" name="Rounded Rectangle 2">
            <a:extLst>
              <a:ext uri="{FF2B5EF4-FFF2-40B4-BE49-F238E27FC236}">
                <a16:creationId xmlns:a16="http://schemas.microsoft.com/office/drawing/2014/main" id="{95B5096C-D277-2BC6-C2E4-4D28F5FC7940}"/>
              </a:ext>
            </a:extLst>
          </p:cNvPr>
          <p:cNvSpPr/>
          <p:nvPr/>
        </p:nvSpPr>
        <p:spPr>
          <a:xfrm>
            <a:off x="6158965" y="356461"/>
            <a:ext cx="2774197" cy="898901"/>
          </a:xfrm>
          <a:prstGeom prst="roundRect">
            <a:avLst/>
          </a:prstGeom>
          <a:solidFill>
            <a:srgbClr val="D8D6D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4" name="Picture 4">
            <a:extLst>
              <a:ext uri="{FF2B5EF4-FFF2-40B4-BE49-F238E27FC236}">
                <a16:creationId xmlns:a16="http://schemas.microsoft.com/office/drawing/2014/main" id="{59F5F2A4-7CF1-532A-F8B9-E8287C347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285532" y="616542"/>
            <a:ext cx="363242" cy="363242"/>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D657A6-3502-5F8C-A9F4-D0CF455F893E}"/>
              </a:ext>
            </a:extLst>
          </p:cNvPr>
          <p:cNvSpPr txBox="1"/>
          <p:nvPr/>
        </p:nvSpPr>
        <p:spPr>
          <a:xfrm>
            <a:off x="6765448" y="49751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b="1" i="0" u="none" strike="noStrike" cap="none" spc="0" normalizeH="0" baseline="0" dirty="0">
                <a:ln>
                  <a:noFill/>
                </a:ln>
                <a:solidFill>
                  <a:srgbClr val="1D1D1D"/>
                </a:solidFill>
                <a:effectLst/>
                <a:uFillTx/>
                <a:latin typeface="+mn-lt"/>
                <a:ea typeface="+mn-ea"/>
                <a:cs typeface="+mn-cs"/>
                <a:sym typeface="Helvetica"/>
              </a:rPr>
              <a:t>New message from Kelvin Newman</a:t>
            </a:r>
          </a:p>
        </p:txBody>
      </p:sp>
      <p:sp>
        <p:nvSpPr>
          <p:cNvPr id="6" name="TextBox 5">
            <a:extLst>
              <a:ext uri="{FF2B5EF4-FFF2-40B4-BE49-F238E27FC236}">
                <a16:creationId xmlns:a16="http://schemas.microsoft.com/office/drawing/2014/main" id="{7A9C164E-24A3-CF57-0B97-92FD639A2602}"/>
              </a:ext>
            </a:extLst>
          </p:cNvPr>
          <p:cNvSpPr txBox="1"/>
          <p:nvPr/>
        </p:nvSpPr>
        <p:spPr>
          <a:xfrm>
            <a:off x="6775340" y="691774"/>
            <a:ext cx="207419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lang="en-US" sz="900" dirty="0">
                <a:solidFill>
                  <a:srgbClr val="1D1D1D"/>
                </a:solidFill>
              </a:rPr>
              <a:t>Using your log files with </a:t>
            </a:r>
            <a:r>
              <a:rPr lang="en-US" sz="900" dirty="0" err="1">
                <a:solidFill>
                  <a:srgbClr val="1D1D1D"/>
                </a:solidFill>
              </a:rPr>
              <a:t>BigQuery</a:t>
            </a:r>
            <a:r>
              <a:rPr lang="en-US" sz="900" dirty="0">
                <a:solidFill>
                  <a:srgbClr val="1D1D1D"/>
                </a:solidFill>
              </a:rPr>
              <a:t>. </a:t>
            </a:r>
            <a:br>
              <a:rPr lang="en-US" sz="900" dirty="0">
                <a:solidFill>
                  <a:srgbClr val="1D1D1D"/>
                </a:solidFill>
              </a:rPr>
            </a:br>
            <a:r>
              <a:rPr lang="en-US" sz="900" dirty="0">
                <a:solidFill>
                  <a:srgbClr val="1D1D1D"/>
                </a:solidFill>
              </a:rPr>
              <a:t>Got it. </a:t>
            </a:r>
            <a:endParaRPr kumimoji="0" lang="en-US" sz="900" i="0" u="none" strike="noStrike" cap="none" spc="0" normalizeH="0" baseline="0" dirty="0">
              <a:ln>
                <a:noFill/>
              </a:ln>
              <a:solidFill>
                <a:srgbClr val="1D1D1D"/>
              </a:solidFill>
              <a:effectLst/>
              <a:uFillTx/>
              <a:sym typeface="Helvetica"/>
            </a:endParaRPr>
          </a:p>
        </p:txBody>
      </p:sp>
    </p:spTree>
    <p:extLst>
      <p:ext uri="{BB962C8B-B14F-4D97-AF65-F5344CB8AC3E}">
        <p14:creationId xmlns:p14="http://schemas.microsoft.com/office/powerpoint/2010/main" val="601501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E4378-CA5B-BA80-3B75-A7570091F2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5FBC45-82C5-54E4-FF58-F49CBFD4F63E}"/>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Log file use 1: Check your </a:t>
            </a:r>
            <a:r>
              <a:rPr lang="en-US" sz="4000" b="1" dirty="0" err="1">
                <a:solidFill>
                  <a:srgbClr val="FFFFFF"/>
                </a:solidFill>
                <a:latin typeface="Aptos" panose="020B0004020202020204" pitchFamily="34" charset="0"/>
                <a:ea typeface="+mn-lt"/>
                <a:cs typeface="+mn-lt"/>
              </a:rPr>
              <a:t>robots.txt</a:t>
            </a:r>
            <a:endParaRPr lang="en-US" b="1" dirty="0">
              <a:latin typeface="Aptos" panose="020B0004020202020204" pitchFamily="34" charset="0"/>
            </a:endParaRPr>
          </a:p>
        </p:txBody>
      </p:sp>
      <p:sp>
        <p:nvSpPr>
          <p:cNvPr id="7" name="TextBox 6">
            <a:extLst>
              <a:ext uri="{FF2B5EF4-FFF2-40B4-BE49-F238E27FC236}">
                <a16:creationId xmlns:a16="http://schemas.microsoft.com/office/drawing/2014/main" id="{A12F63EE-7C56-68AB-F07F-F136653E2EB3}"/>
              </a:ext>
            </a:extLst>
          </p:cNvPr>
          <p:cNvSpPr txBox="1"/>
          <p:nvPr/>
        </p:nvSpPr>
        <p:spPr>
          <a:xfrm>
            <a:off x="520724" y="1155545"/>
            <a:ext cx="8119481"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800" dirty="0">
                <a:solidFill>
                  <a:schemeClr val="bg1"/>
                </a:solidFill>
                <a:latin typeface="Aptos" panose="020B0004020202020204" pitchFamily="34" charset="0"/>
                <a:ea typeface="+mn-lt"/>
                <a:cs typeface="+mn-lt"/>
              </a:rPr>
              <a:t>Learn if / how often your </a:t>
            </a:r>
            <a:r>
              <a:rPr lang="en-US" sz="2800" dirty="0" err="1">
                <a:solidFill>
                  <a:schemeClr val="bg1"/>
                </a:solidFill>
                <a:latin typeface="Aptos" panose="020B0004020202020204" pitchFamily="34" charset="0"/>
                <a:ea typeface="+mn-lt"/>
                <a:cs typeface="+mn-lt"/>
              </a:rPr>
              <a:t>robots.txt</a:t>
            </a:r>
            <a:r>
              <a:rPr lang="en-US" sz="2800" dirty="0">
                <a:solidFill>
                  <a:schemeClr val="bg1"/>
                </a:solidFill>
                <a:latin typeface="Aptos" panose="020B0004020202020204" pitchFamily="34" charset="0"/>
                <a:ea typeface="+mn-lt"/>
                <a:cs typeface="+mn-lt"/>
              </a:rPr>
              <a:t> had 5XX errors</a:t>
            </a:r>
            <a:endParaRPr lang="en-US" sz="1100" dirty="0">
              <a:solidFill>
                <a:schemeClr val="bg1"/>
              </a:solidFill>
              <a:latin typeface="Aptos" panose="020B0004020202020204" pitchFamily="34" charset="0"/>
              <a:ea typeface="+mn-lt"/>
              <a:cs typeface="Helvetica"/>
            </a:endParaRPr>
          </a:p>
          <a:p>
            <a:pPr lvl="6" defTabSz="914400"/>
            <a:endParaRPr lang="en-US" sz="2800" dirty="0">
              <a:solidFill>
                <a:schemeClr val="bg1"/>
              </a:solidFill>
              <a:latin typeface="Aptos" panose="020B0004020202020204" pitchFamily="34" charset="0"/>
              <a:ea typeface="+mn-lt"/>
              <a:cs typeface="+mn-lt"/>
            </a:endParaRPr>
          </a:p>
          <a:p>
            <a:pPr lvl="6" defTabSz="914400"/>
            <a:r>
              <a:rPr lang="en-US" sz="2800" dirty="0">
                <a:solidFill>
                  <a:schemeClr val="bg1"/>
                </a:solidFill>
                <a:latin typeface="Aptos" panose="020B0004020202020204" pitchFamily="34" charset="0"/>
                <a:ea typeface="+mn-lt"/>
                <a:cs typeface="+mn-lt"/>
              </a:rPr>
              <a:t>What happens if your robots.txt has a 5xx error?</a:t>
            </a:r>
            <a:endParaRPr lang="en-US" sz="1100" dirty="0">
              <a:solidFill>
                <a:schemeClr val="bg1"/>
              </a:solidFill>
              <a:latin typeface="Aptos" panose="020B0004020202020204" pitchFamily="34" charset="0"/>
            </a:endParaRPr>
          </a:p>
          <a:p>
            <a:pPr lvl="3" defTabSz="914400"/>
            <a:endParaRPr lang="en-US" sz="2800" dirty="0">
              <a:solidFill>
                <a:schemeClr val="bg1"/>
              </a:solidFill>
              <a:latin typeface="Aptos" panose="020B0004020202020204" pitchFamily="34" charset="0"/>
              <a:ea typeface="+mn-lt"/>
              <a:cs typeface="+mn-lt"/>
            </a:endParaRPr>
          </a:p>
          <a:p>
            <a:pPr marL="514350" lvl="3" indent="-514350" defTabSz="914400">
              <a:buFont typeface="+mj-lt"/>
              <a:buAutoNum type="alphaLcParenR"/>
            </a:pPr>
            <a:r>
              <a:rPr lang="en-US" sz="2800" dirty="0">
                <a:solidFill>
                  <a:schemeClr val="bg1"/>
                </a:solidFill>
                <a:latin typeface="Aptos" panose="020B0004020202020204" pitchFamily="34" charset="0"/>
                <a:ea typeface="+mn-lt"/>
                <a:cs typeface="+mn-lt"/>
              </a:rPr>
              <a:t>You get deindexed right away</a:t>
            </a:r>
            <a:endParaRPr lang="en-US" sz="1100" dirty="0">
              <a:latin typeface="Aptos" panose="020B0004020202020204" pitchFamily="34" charset="0"/>
            </a:endParaRPr>
          </a:p>
          <a:p>
            <a:pPr marL="514350" lvl="3" indent="-514350" defTabSz="914400">
              <a:buFont typeface="+mj-lt"/>
              <a:buAutoNum type="alphaLcParenR"/>
            </a:pPr>
            <a:r>
              <a:rPr lang="en-US" sz="2800" dirty="0">
                <a:solidFill>
                  <a:schemeClr val="bg1"/>
                </a:solidFill>
                <a:latin typeface="Aptos" panose="020B0004020202020204" pitchFamily="34" charset="0"/>
                <a:ea typeface="+mn-lt"/>
                <a:cs typeface="+mn-lt"/>
              </a:rPr>
              <a:t>Google doesn’t crawl your site for 720 minutes</a:t>
            </a:r>
          </a:p>
          <a:p>
            <a:pPr marL="514350" lvl="3" indent="-514350" defTabSz="914400">
              <a:buFont typeface="+mj-lt"/>
              <a:buAutoNum type="alphaLcParenR"/>
            </a:pPr>
            <a:r>
              <a:rPr lang="en-US" sz="2800" dirty="0">
                <a:solidFill>
                  <a:schemeClr val="bg1"/>
                </a:solidFill>
                <a:latin typeface="Aptos" panose="020B0004020202020204" pitchFamily="34" charset="0"/>
                <a:ea typeface="+mn-lt"/>
                <a:cs typeface="+mn-lt"/>
              </a:rPr>
              <a:t>It depends on your site background color</a:t>
            </a:r>
            <a:endParaRPr lang="en-US" sz="1100" dirty="0">
              <a:latin typeface="Aptos" panose="020B0004020202020204" pitchFamily="34" charset="0"/>
            </a:endParaRPr>
          </a:p>
          <a:p>
            <a:pPr marL="514350" lvl="3" indent="-514350" defTabSz="914400">
              <a:buFont typeface="+mj-lt"/>
              <a:buAutoNum type="alphaLcParenR"/>
            </a:pPr>
            <a:r>
              <a:rPr lang="en-US" sz="2800" dirty="0">
                <a:solidFill>
                  <a:schemeClr val="bg1"/>
                </a:solidFill>
                <a:latin typeface="Aptos" panose="020B0004020202020204" pitchFamily="34" charset="0"/>
                <a:ea typeface="+mn-lt"/>
                <a:cs typeface="+mn-lt"/>
              </a:rPr>
              <a:t>Nothing</a:t>
            </a:r>
            <a:endParaRPr lang="en-US" sz="1100" dirty="0">
              <a:solidFill>
                <a:schemeClr val="bg1"/>
              </a:solidFill>
              <a:latin typeface="Aptos" panose="020B0004020202020204" pitchFamily="34" charset="0"/>
            </a:endParaRPr>
          </a:p>
        </p:txBody>
      </p:sp>
      <p:sp>
        <p:nvSpPr>
          <p:cNvPr id="2" name="Rounded Rectangle 1">
            <a:extLst>
              <a:ext uri="{FF2B5EF4-FFF2-40B4-BE49-F238E27FC236}">
                <a16:creationId xmlns:a16="http://schemas.microsoft.com/office/drawing/2014/main" id="{8FA3A40C-4AC8-511F-9BF1-079A6155A060}"/>
              </a:ext>
            </a:extLst>
          </p:cNvPr>
          <p:cNvSpPr/>
          <p:nvPr/>
        </p:nvSpPr>
        <p:spPr>
          <a:xfrm>
            <a:off x="520724" y="3332136"/>
            <a:ext cx="7732123" cy="433952"/>
          </a:xfrm>
          <a:prstGeom prst="roundRect">
            <a:avLst/>
          </a:prstGeom>
          <a:solidFill>
            <a:schemeClr val="accent6">
              <a:lumMod val="75000"/>
              <a:alpha val="28000"/>
            </a:schemeClr>
          </a:solidFill>
          <a:ln w="254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38166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CE4378-CA5B-BA80-3B75-A7570091F2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5FBC45-82C5-54E4-FF58-F49CBFD4F63E}"/>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Bonus: What else can you do?</a:t>
            </a:r>
            <a:endParaRPr lang="en-US" b="1" dirty="0">
              <a:latin typeface="Aptos" panose="020B0004020202020204" pitchFamily="34" charset="0"/>
            </a:endParaRPr>
          </a:p>
        </p:txBody>
      </p:sp>
      <p:sp>
        <p:nvSpPr>
          <p:cNvPr id="7" name="TextBox 6">
            <a:extLst>
              <a:ext uri="{FF2B5EF4-FFF2-40B4-BE49-F238E27FC236}">
                <a16:creationId xmlns:a16="http://schemas.microsoft.com/office/drawing/2014/main" id="{A12F63EE-7C56-68AB-F07F-F136653E2EB3}"/>
              </a:ext>
            </a:extLst>
          </p:cNvPr>
          <p:cNvSpPr txBox="1"/>
          <p:nvPr/>
        </p:nvSpPr>
        <p:spPr>
          <a:xfrm>
            <a:off x="520724" y="1155545"/>
            <a:ext cx="8203654"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800" dirty="0">
                <a:solidFill>
                  <a:schemeClr val="bg1"/>
                </a:solidFill>
                <a:latin typeface="Aptos" panose="020B0004020202020204" pitchFamily="34" charset="0"/>
                <a:ea typeface="+mn-lt"/>
                <a:cs typeface="+mn-lt"/>
              </a:rPr>
              <a:t>- Monitor for 404 errors in specific parts of your site;</a:t>
            </a:r>
          </a:p>
          <a:p>
            <a:pPr defTabSz="914400"/>
            <a:r>
              <a:rPr lang="en-US" sz="2800" dirty="0">
                <a:solidFill>
                  <a:schemeClr val="bg1"/>
                </a:solidFill>
                <a:latin typeface="Aptos" panose="020B0004020202020204" pitchFamily="34" charset="0"/>
                <a:ea typeface="+mn-lt"/>
                <a:cs typeface="+mn-lt"/>
              </a:rPr>
              <a:t>- Send alerts about 500 errors to your team;</a:t>
            </a:r>
          </a:p>
          <a:p>
            <a:pPr defTabSz="914400"/>
            <a:r>
              <a:rPr lang="en-US" sz="2800" dirty="0">
                <a:solidFill>
                  <a:schemeClr val="bg1"/>
                </a:solidFill>
                <a:latin typeface="Aptos" panose="020B0004020202020204" pitchFamily="34" charset="0"/>
                <a:ea typeface="+mn-lt"/>
                <a:cs typeface="+mn-lt"/>
              </a:rPr>
              <a:t>- Check if redirects stop working;</a:t>
            </a:r>
          </a:p>
          <a:p>
            <a:pPr defTabSz="914400"/>
            <a:r>
              <a:rPr lang="en-US" sz="2800" dirty="0">
                <a:solidFill>
                  <a:schemeClr val="bg1"/>
                </a:solidFill>
                <a:latin typeface="Aptos" panose="020B0004020202020204" pitchFamily="34" charset="0"/>
                <a:ea typeface="+mn-lt"/>
                <a:cs typeface="+mn-lt"/>
              </a:rPr>
              <a:t>- Filter by User-Agent and check if Bing is a </a:t>
            </a:r>
            <a:r>
              <a:rPr lang="en-US" sz="2800" dirty="0" err="1">
                <a:solidFill>
                  <a:schemeClr val="bg1"/>
                </a:solidFill>
                <a:latin typeface="Aptos" panose="020B0004020202020204" pitchFamily="34" charset="0"/>
                <a:ea typeface="+mn-lt"/>
                <a:cs typeface="+mn-lt"/>
              </a:rPr>
              <a:t>gentlebot</a:t>
            </a:r>
            <a:r>
              <a:rPr lang="en-US" sz="2800" dirty="0">
                <a:solidFill>
                  <a:schemeClr val="bg1"/>
                </a:solidFill>
                <a:latin typeface="Aptos" panose="020B0004020202020204" pitchFamily="34" charset="0"/>
                <a:ea typeface="+mn-lt"/>
                <a:cs typeface="+mn-lt"/>
              </a:rPr>
              <a:t>;</a:t>
            </a:r>
          </a:p>
          <a:p>
            <a:pPr defTabSz="914400"/>
            <a:r>
              <a:rPr lang="en-US" sz="2800" dirty="0">
                <a:solidFill>
                  <a:schemeClr val="bg1"/>
                </a:solidFill>
                <a:latin typeface="Aptos" panose="020B0004020202020204" pitchFamily="34" charset="0"/>
                <a:ea typeface="+mn-lt"/>
                <a:cs typeface="+mn-lt"/>
              </a:rPr>
              <a:t>- Look for weird HTTP status you didn’t anticipate;</a:t>
            </a:r>
          </a:p>
          <a:p>
            <a:pPr defTabSz="914400"/>
            <a:r>
              <a:rPr lang="en-US" sz="2800" dirty="0">
                <a:solidFill>
                  <a:schemeClr val="bg1"/>
                </a:solidFill>
                <a:latin typeface="Aptos" panose="020B0004020202020204" pitchFamily="34" charset="0"/>
                <a:ea typeface="+mn-lt"/>
                <a:cs typeface="+mn-lt"/>
              </a:rPr>
              <a:t>- Put larger/heavier pages in a bucket</a:t>
            </a:r>
          </a:p>
          <a:p>
            <a:pPr defTabSz="914400"/>
            <a:r>
              <a:rPr lang="en-US" sz="2800" dirty="0">
                <a:solidFill>
                  <a:schemeClr val="bg1"/>
                </a:solidFill>
                <a:latin typeface="Aptos" panose="020B0004020202020204" pitchFamily="34" charset="0"/>
                <a:ea typeface="+mn-lt"/>
                <a:cs typeface="+mn-lt"/>
              </a:rPr>
              <a:t>-- In that bucket, check Response Time and check if you can remove an element to make it load faster.</a:t>
            </a:r>
          </a:p>
        </p:txBody>
      </p:sp>
    </p:spTree>
    <p:extLst>
      <p:ext uri="{BB962C8B-B14F-4D97-AF65-F5344CB8AC3E}">
        <p14:creationId xmlns:p14="http://schemas.microsoft.com/office/powerpoint/2010/main" val="80564820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E4378-CA5B-BA80-3B75-A7570091F2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5FBC45-82C5-54E4-FF58-F49CBFD4F63E}"/>
              </a:ext>
            </a:extLst>
          </p:cNvPr>
          <p:cNvSpPr txBox="1"/>
          <p:nvPr/>
        </p:nvSpPr>
        <p:spPr>
          <a:xfrm>
            <a:off x="-1" y="-1"/>
            <a:ext cx="9143999"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algn="ctr" defTabSz="914400"/>
            <a:r>
              <a:rPr lang="en-US" sz="3200" b="1" dirty="0">
                <a:solidFill>
                  <a:srgbClr val="FFFFFF"/>
                </a:solidFill>
                <a:latin typeface="Aptos" panose="020B0004020202020204" pitchFamily="34" charset="0"/>
                <a:ea typeface="+mn-lt"/>
                <a:cs typeface="+mn-lt"/>
              </a:rPr>
              <a:t>Fix Discovered – Currently Not Indexed</a:t>
            </a:r>
            <a:endParaRPr lang="en-US" sz="1100" b="1" dirty="0">
              <a:latin typeface="Aptos" panose="020B0004020202020204" pitchFamily="34" charset="0"/>
            </a:endParaRPr>
          </a:p>
        </p:txBody>
      </p:sp>
      <p:pic>
        <p:nvPicPr>
          <p:cNvPr id="3" name="Picture 2">
            <a:extLst>
              <a:ext uri="{FF2B5EF4-FFF2-40B4-BE49-F238E27FC236}">
                <a16:creationId xmlns:a16="http://schemas.microsoft.com/office/drawing/2014/main" id="{490909DC-E8A1-4E3F-DEBB-6BFFC8E0C592}"/>
              </a:ext>
            </a:extLst>
          </p:cNvPr>
          <p:cNvPicPr>
            <a:picLocks noChangeAspect="1"/>
          </p:cNvPicPr>
          <p:nvPr/>
        </p:nvPicPr>
        <p:blipFill>
          <a:blip r:embed="rId3"/>
          <a:stretch>
            <a:fillRect/>
          </a:stretch>
        </p:blipFill>
        <p:spPr>
          <a:xfrm>
            <a:off x="1821425" y="800216"/>
            <a:ext cx="5501145" cy="4214962"/>
          </a:xfrm>
          <a:prstGeom prst="rect">
            <a:avLst/>
          </a:prstGeom>
        </p:spPr>
      </p:pic>
    </p:spTree>
    <p:extLst>
      <p:ext uri="{BB962C8B-B14F-4D97-AF65-F5344CB8AC3E}">
        <p14:creationId xmlns:p14="http://schemas.microsoft.com/office/powerpoint/2010/main" val="3041896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E4378-CA5B-BA80-3B75-A7570091F2E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12F63EE-7C56-68AB-F07F-F136653E2EB3}"/>
              </a:ext>
            </a:extLst>
          </p:cNvPr>
          <p:cNvSpPr txBox="1"/>
          <p:nvPr/>
        </p:nvSpPr>
        <p:spPr>
          <a:xfrm>
            <a:off x="469297" y="1049141"/>
            <a:ext cx="8203654"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defTabSz="914400"/>
            <a:r>
              <a:rPr lang="en-US" sz="9600" b="1" dirty="0">
                <a:solidFill>
                  <a:schemeClr val="bg1"/>
                </a:solidFill>
                <a:latin typeface="Aptos"/>
                <a:ea typeface="+mn-lt"/>
                <a:cs typeface="+mn-lt"/>
              </a:rPr>
              <a:t>Nifty trick</a:t>
            </a:r>
            <a:br>
              <a:rPr lang="en-US" sz="9600" b="1" dirty="0">
                <a:solidFill>
                  <a:schemeClr val="bg1"/>
                </a:solidFill>
                <a:latin typeface="Aptos"/>
                <a:ea typeface="+mn-lt"/>
                <a:cs typeface="+mn-lt"/>
              </a:rPr>
            </a:br>
            <a:r>
              <a:rPr lang="en-US" sz="9600" b="1" dirty="0">
                <a:solidFill>
                  <a:schemeClr val="bg1"/>
                </a:solidFill>
                <a:latin typeface="Aptos"/>
                <a:ea typeface="+mn-lt"/>
                <a:cs typeface="+mn-lt"/>
              </a:rPr>
              <a:t>moment</a:t>
            </a:r>
            <a:endParaRPr lang="en-US" b="1" dirty="0">
              <a:solidFill>
                <a:schemeClr val="bg1"/>
              </a:solidFill>
            </a:endParaRPr>
          </a:p>
        </p:txBody>
      </p:sp>
    </p:spTree>
    <p:extLst>
      <p:ext uri="{BB962C8B-B14F-4D97-AF65-F5344CB8AC3E}">
        <p14:creationId xmlns:p14="http://schemas.microsoft.com/office/powerpoint/2010/main" val="2072137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4CC7-D378-5419-7896-9F74050EFD84}"/>
              </a:ext>
            </a:extLst>
          </p:cNvPr>
          <p:cNvSpPr>
            <a:spLocks noGrp="1"/>
          </p:cNvSpPr>
          <p:nvPr>
            <p:ph type="title"/>
          </p:nvPr>
        </p:nvSpPr>
        <p:spPr>
          <a:xfrm>
            <a:off x="0" y="0"/>
            <a:ext cx="9144000" cy="572462"/>
          </a:xfrm>
        </p:spPr>
        <p:txBody>
          <a:bodyPr/>
          <a:lstStyle/>
          <a:p>
            <a:r>
              <a:rPr lang="en-US" dirty="0"/>
              <a:t>Very nifty trick: part 1</a:t>
            </a:r>
          </a:p>
        </p:txBody>
      </p:sp>
      <p:sp>
        <p:nvSpPr>
          <p:cNvPr id="3" name="Text Placeholder 2">
            <a:extLst>
              <a:ext uri="{FF2B5EF4-FFF2-40B4-BE49-F238E27FC236}">
                <a16:creationId xmlns:a16="http://schemas.microsoft.com/office/drawing/2014/main" id="{A1C03DBF-6313-468F-3519-9AB5A8648A2B}"/>
              </a:ext>
            </a:extLst>
          </p:cNvPr>
          <p:cNvSpPr>
            <a:spLocks noGrp="1"/>
          </p:cNvSpPr>
          <p:nvPr>
            <p:ph type="body" idx="1"/>
          </p:nvPr>
        </p:nvSpPr>
        <p:spPr>
          <a:xfrm>
            <a:off x="145279" y="873562"/>
            <a:ext cx="4371143" cy="3742887"/>
          </a:xfrm>
        </p:spPr>
        <p:txBody>
          <a:bodyPr/>
          <a:lstStyle/>
          <a:p>
            <a:pPr marL="0" indent="0">
              <a:buNone/>
            </a:pPr>
            <a:r>
              <a:rPr lang="en-US" dirty="0"/>
              <a:t>Verify your domain using the DNS verification method so you are the owner. </a:t>
            </a:r>
          </a:p>
        </p:txBody>
      </p:sp>
      <p:pic>
        <p:nvPicPr>
          <p:cNvPr id="4" name="Picture 3">
            <a:extLst>
              <a:ext uri="{FF2B5EF4-FFF2-40B4-BE49-F238E27FC236}">
                <a16:creationId xmlns:a16="http://schemas.microsoft.com/office/drawing/2014/main" id="{F0F85690-AF61-3117-5096-58924848A227}"/>
              </a:ext>
            </a:extLst>
          </p:cNvPr>
          <p:cNvPicPr>
            <a:picLocks noChangeAspect="1"/>
          </p:cNvPicPr>
          <p:nvPr/>
        </p:nvPicPr>
        <p:blipFill>
          <a:blip r:embed="rId3"/>
          <a:stretch>
            <a:fillRect/>
          </a:stretch>
        </p:blipFill>
        <p:spPr>
          <a:xfrm>
            <a:off x="4571613" y="806648"/>
            <a:ext cx="4371143" cy="3463290"/>
          </a:xfrm>
          <a:prstGeom prst="rect">
            <a:avLst/>
          </a:prstGeom>
        </p:spPr>
      </p:pic>
      <p:pic>
        <p:nvPicPr>
          <p:cNvPr id="5" name="Picture 2">
            <a:extLst>
              <a:ext uri="{FF2B5EF4-FFF2-40B4-BE49-F238E27FC236}">
                <a16:creationId xmlns:a16="http://schemas.microsoft.com/office/drawing/2014/main" id="{FD8E29B1-456F-F7D5-ADDC-86758026C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29562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4CC7-D378-5419-7896-9F74050EFD84}"/>
              </a:ext>
            </a:extLst>
          </p:cNvPr>
          <p:cNvSpPr>
            <a:spLocks noGrp="1"/>
          </p:cNvSpPr>
          <p:nvPr>
            <p:ph type="title"/>
          </p:nvPr>
        </p:nvSpPr>
        <p:spPr>
          <a:xfrm>
            <a:off x="0" y="0"/>
            <a:ext cx="9144000" cy="572462"/>
          </a:xfrm>
        </p:spPr>
        <p:txBody>
          <a:bodyPr/>
          <a:lstStyle/>
          <a:p>
            <a:r>
              <a:rPr lang="en-US" dirty="0"/>
              <a:t>Very nifty trick: part 2</a:t>
            </a:r>
          </a:p>
        </p:txBody>
      </p:sp>
      <p:sp>
        <p:nvSpPr>
          <p:cNvPr id="3" name="Text Placeholder 2">
            <a:extLst>
              <a:ext uri="{FF2B5EF4-FFF2-40B4-BE49-F238E27FC236}">
                <a16:creationId xmlns:a16="http://schemas.microsoft.com/office/drawing/2014/main" id="{A1C03DBF-6313-468F-3519-9AB5A8648A2B}"/>
              </a:ext>
            </a:extLst>
          </p:cNvPr>
          <p:cNvSpPr>
            <a:spLocks noGrp="1"/>
          </p:cNvSpPr>
          <p:nvPr>
            <p:ph type="body" idx="1"/>
          </p:nvPr>
        </p:nvSpPr>
        <p:spPr>
          <a:xfrm>
            <a:off x="145279" y="873562"/>
            <a:ext cx="4371143" cy="3742887"/>
          </a:xfrm>
        </p:spPr>
        <p:txBody>
          <a:bodyPr lIns="91440" tIns="45720" rIns="91440" bIns="45720" anchor="t"/>
          <a:lstStyle/>
          <a:p>
            <a:pPr marL="0" indent="0">
              <a:buNone/>
            </a:pPr>
            <a:r>
              <a:rPr lang="en-US" dirty="0">
                <a:solidFill>
                  <a:schemeClr val="tx2">
                    <a:lumMod val="50000"/>
                  </a:schemeClr>
                </a:solidFill>
              </a:rPr>
              <a:t>Verify your domain using the DNS verification method.</a:t>
            </a:r>
          </a:p>
          <a:p>
            <a:pPr marL="0" indent="0">
              <a:buNone/>
            </a:pPr>
            <a:endParaRPr lang="en-US" dirty="0"/>
          </a:p>
          <a:p>
            <a:pPr marL="0" indent="0">
              <a:buNone/>
            </a:pPr>
            <a:r>
              <a:rPr lang="en-US" dirty="0">
                <a:latin typeface="Aptos"/>
              </a:rPr>
              <a:t>Use this python code from </a:t>
            </a:r>
            <a:r>
              <a:rPr lang="en-US" b="1" dirty="0" err="1">
                <a:latin typeface="Aptos"/>
              </a:rPr>
              <a:t>Saji</a:t>
            </a:r>
            <a:r>
              <a:rPr lang="en-US" b="1" dirty="0">
                <a:latin typeface="Aptos"/>
              </a:rPr>
              <a:t> (Tech SEO Manager @ Stylight) </a:t>
            </a:r>
            <a:r>
              <a:rPr lang="en-US" dirty="0">
                <a:latin typeface="Aptos"/>
              </a:rPr>
              <a:t>to verify all folders you want</a:t>
            </a:r>
          </a:p>
        </p:txBody>
      </p:sp>
      <p:pic>
        <p:nvPicPr>
          <p:cNvPr id="5" name="Picture 4">
            <a:extLst>
              <a:ext uri="{FF2B5EF4-FFF2-40B4-BE49-F238E27FC236}">
                <a16:creationId xmlns:a16="http://schemas.microsoft.com/office/drawing/2014/main" id="{58089E78-B8E1-7789-22BA-BDFA8CCA9AAE}"/>
              </a:ext>
            </a:extLst>
          </p:cNvPr>
          <p:cNvPicPr>
            <a:picLocks noChangeAspect="1"/>
          </p:cNvPicPr>
          <p:nvPr/>
        </p:nvPicPr>
        <p:blipFill>
          <a:blip r:embed="rId3"/>
          <a:stretch>
            <a:fillRect/>
          </a:stretch>
        </p:blipFill>
        <p:spPr>
          <a:xfrm>
            <a:off x="4946757" y="572462"/>
            <a:ext cx="3720974" cy="3291840"/>
          </a:xfrm>
          <a:prstGeom prst="rect">
            <a:avLst/>
          </a:prstGeom>
        </p:spPr>
      </p:pic>
      <p:pic>
        <p:nvPicPr>
          <p:cNvPr id="4" name="Picture 2">
            <a:extLst>
              <a:ext uri="{FF2B5EF4-FFF2-40B4-BE49-F238E27FC236}">
                <a16:creationId xmlns:a16="http://schemas.microsoft.com/office/drawing/2014/main" id="{7B9294A0-1A42-3407-621A-53B8ACA02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9197DED6-BDBD-2F26-8F91-ECACE1F33D7F}"/>
              </a:ext>
            </a:extLst>
          </p:cNvPr>
          <p:cNvSpPr txBox="1">
            <a:spLocks/>
          </p:cNvSpPr>
          <p:nvPr/>
        </p:nvSpPr>
        <p:spPr>
          <a:xfrm>
            <a:off x="689675" y="4585526"/>
            <a:ext cx="3826747" cy="313246"/>
          </a:xfrm>
          <a:prstGeom prst="rect">
            <a:avLst/>
          </a:prstGeom>
        </p:spPr>
        <p:txBody>
          <a:bodyPr lIns="91440" tIns="45720" rIns="91440" bIns="45720" anchor="t"/>
          <a:lst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chemeClr val="bg1"/>
                </a:solidFill>
                <a:uFillTx/>
                <a:latin typeface="Aptos" panose="020B0004020202020204" pitchFamily="34" charset="0"/>
                <a:ea typeface="+mj-ea"/>
                <a:cs typeface="Aptos" panose="020B0004020202020204" pitchFamily="34" charset="0"/>
                <a:sym typeface="Calibri"/>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a:lstStyle>
          <a:p>
            <a:pPr marL="0" indent="0" hangingPunct="1">
              <a:buFont typeface="Arial"/>
              <a:buNone/>
            </a:pPr>
            <a:r>
              <a:rPr lang="en-US" sz="1100" dirty="0" err="1"/>
              <a:t>Saji’s</a:t>
            </a:r>
            <a:r>
              <a:rPr lang="en-US" sz="1100" dirty="0"/>
              <a:t> </a:t>
            </a:r>
            <a:r>
              <a:rPr lang="en-US" sz="1100" dirty="0" err="1"/>
              <a:t>linkedin</a:t>
            </a:r>
            <a:r>
              <a:rPr lang="en-US" sz="1100" dirty="0"/>
              <a:t> is in here as well</a:t>
            </a:r>
            <a:endParaRPr lang="en-US" sz="1100" dirty="0">
              <a:latin typeface="Aptos"/>
            </a:endParaRPr>
          </a:p>
        </p:txBody>
      </p:sp>
    </p:spTree>
    <p:extLst>
      <p:ext uri="{BB962C8B-B14F-4D97-AF65-F5344CB8AC3E}">
        <p14:creationId xmlns:p14="http://schemas.microsoft.com/office/powerpoint/2010/main" val="23964235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94CC7-D378-5419-7896-9F74050EFD84}"/>
              </a:ext>
            </a:extLst>
          </p:cNvPr>
          <p:cNvSpPr>
            <a:spLocks noGrp="1"/>
          </p:cNvSpPr>
          <p:nvPr>
            <p:ph type="title"/>
          </p:nvPr>
        </p:nvSpPr>
        <p:spPr>
          <a:xfrm>
            <a:off x="0" y="0"/>
            <a:ext cx="9144000" cy="572462"/>
          </a:xfrm>
        </p:spPr>
        <p:txBody>
          <a:bodyPr/>
          <a:lstStyle/>
          <a:p>
            <a:r>
              <a:rPr lang="en-US" dirty="0"/>
              <a:t>Very nifty trick: part 3</a:t>
            </a:r>
          </a:p>
        </p:txBody>
      </p:sp>
      <p:sp>
        <p:nvSpPr>
          <p:cNvPr id="3" name="Text Placeholder 2">
            <a:extLst>
              <a:ext uri="{FF2B5EF4-FFF2-40B4-BE49-F238E27FC236}">
                <a16:creationId xmlns:a16="http://schemas.microsoft.com/office/drawing/2014/main" id="{A1C03DBF-6313-468F-3519-9AB5A8648A2B}"/>
              </a:ext>
            </a:extLst>
          </p:cNvPr>
          <p:cNvSpPr>
            <a:spLocks noGrp="1"/>
          </p:cNvSpPr>
          <p:nvPr>
            <p:ph type="body" idx="1"/>
          </p:nvPr>
        </p:nvSpPr>
        <p:spPr>
          <a:xfrm>
            <a:off x="145279" y="873562"/>
            <a:ext cx="4371143" cy="3742887"/>
          </a:xfrm>
        </p:spPr>
        <p:txBody>
          <a:bodyPr lIns="91440" tIns="45720" rIns="91440" bIns="45720" anchor="t"/>
          <a:lstStyle/>
          <a:p>
            <a:pPr marL="0" indent="0">
              <a:buNone/>
            </a:pPr>
            <a:r>
              <a:rPr lang="en-US" dirty="0">
                <a:solidFill>
                  <a:schemeClr val="tx2">
                    <a:lumMod val="50000"/>
                  </a:schemeClr>
                </a:solidFill>
              </a:rPr>
              <a:t>Verify your domain using the DNS verification method.</a:t>
            </a:r>
          </a:p>
          <a:p>
            <a:pPr marL="0" indent="0">
              <a:buNone/>
            </a:pPr>
            <a:endParaRPr lang="en-US" dirty="0"/>
          </a:p>
          <a:p>
            <a:pPr marL="0" indent="0">
              <a:buNone/>
            </a:pPr>
            <a:r>
              <a:rPr lang="en-US" dirty="0">
                <a:solidFill>
                  <a:schemeClr val="tx2">
                    <a:lumMod val="50000"/>
                  </a:schemeClr>
                </a:solidFill>
                <a:latin typeface="Aptos"/>
              </a:rPr>
              <a:t>Use this python code from Saji to verify all folders you want</a:t>
            </a:r>
          </a:p>
          <a:p>
            <a:pPr marL="0" indent="0">
              <a:buNone/>
            </a:pPr>
            <a:endParaRPr lang="en-US" dirty="0"/>
          </a:p>
          <a:p>
            <a:pPr marL="0" indent="0">
              <a:buNone/>
            </a:pPr>
            <a:r>
              <a:rPr lang="en-US" dirty="0"/>
              <a:t>Enable </a:t>
            </a:r>
            <a:r>
              <a:rPr lang="en-US" b="1" dirty="0"/>
              <a:t>URL inspection </a:t>
            </a:r>
            <a:r>
              <a:rPr lang="en-US" dirty="0"/>
              <a:t>and </a:t>
            </a:r>
            <a:r>
              <a:rPr lang="en-US" b="1" dirty="0"/>
              <a:t>Use Multiple Properties</a:t>
            </a:r>
          </a:p>
        </p:txBody>
      </p:sp>
      <p:pic>
        <p:nvPicPr>
          <p:cNvPr id="6" name="Picture 2">
            <a:extLst>
              <a:ext uri="{FF2B5EF4-FFF2-40B4-BE49-F238E27FC236}">
                <a16:creationId xmlns:a16="http://schemas.microsoft.com/office/drawing/2014/main" id="{3FCBBBE0-BEF1-3562-5722-649CCE488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pic>
        <p:nvPicPr>
          <p:cNvPr id="8" name="Screen Recording 2024-03-02 at 11.20.52.mov">
            <a:hlinkClick r:id="" action="ppaction://media"/>
            <a:extLst>
              <a:ext uri="{FF2B5EF4-FFF2-40B4-BE49-F238E27FC236}">
                <a16:creationId xmlns:a16="http://schemas.microsoft.com/office/drawing/2014/main" id="{34D75D9E-7A5E-0C87-6810-37A33F4B47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38502" y="1099096"/>
            <a:ext cx="4605498" cy="2878436"/>
          </a:xfrm>
          <a:prstGeom prst="rect">
            <a:avLst/>
          </a:prstGeom>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499F130F-E5FD-7421-C275-673589C37486}"/>
              </a:ext>
            </a:extLst>
          </p:cNvPr>
          <p:cNvSpPr/>
          <p:nvPr/>
        </p:nvSpPr>
        <p:spPr>
          <a:xfrm>
            <a:off x="6158965" y="356461"/>
            <a:ext cx="2774197" cy="898901"/>
          </a:xfrm>
          <a:prstGeom prst="roundRect">
            <a:avLst/>
          </a:prstGeom>
          <a:solidFill>
            <a:srgbClr val="D8D6D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5" name="Picture 4">
            <a:extLst>
              <a:ext uri="{FF2B5EF4-FFF2-40B4-BE49-F238E27FC236}">
                <a16:creationId xmlns:a16="http://schemas.microsoft.com/office/drawing/2014/main" id="{D1A2D273-E84E-7C12-0BF4-2159AED2F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285532" y="616542"/>
            <a:ext cx="363242" cy="363242"/>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09A1C4-33A2-8B97-F9E9-A272B530F754}"/>
              </a:ext>
            </a:extLst>
          </p:cNvPr>
          <p:cNvSpPr txBox="1"/>
          <p:nvPr/>
        </p:nvSpPr>
        <p:spPr>
          <a:xfrm>
            <a:off x="6765448" y="49751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b="1" i="0" u="none" strike="noStrike" cap="none" spc="0" normalizeH="0" baseline="0" dirty="0">
                <a:ln>
                  <a:noFill/>
                </a:ln>
                <a:solidFill>
                  <a:srgbClr val="1D1D1D"/>
                </a:solidFill>
                <a:effectLst/>
                <a:uFillTx/>
                <a:latin typeface="+mn-lt"/>
                <a:ea typeface="+mn-ea"/>
                <a:cs typeface="+mn-cs"/>
                <a:sym typeface="Helvetica"/>
              </a:rPr>
              <a:t>New message from Kelvin Newman</a:t>
            </a:r>
          </a:p>
        </p:txBody>
      </p:sp>
      <p:sp>
        <p:nvSpPr>
          <p:cNvPr id="9" name="TextBox 8">
            <a:extLst>
              <a:ext uri="{FF2B5EF4-FFF2-40B4-BE49-F238E27FC236}">
                <a16:creationId xmlns:a16="http://schemas.microsoft.com/office/drawing/2014/main" id="{7B58F2AC-BE0B-74C2-C7AD-F629F3402710}"/>
              </a:ext>
            </a:extLst>
          </p:cNvPr>
          <p:cNvSpPr txBox="1"/>
          <p:nvPr/>
        </p:nvSpPr>
        <p:spPr>
          <a:xfrm>
            <a:off x="6775340" y="691774"/>
            <a:ext cx="2074191" cy="507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lang="en-US" sz="900" dirty="0">
                <a:solidFill>
                  <a:srgbClr val="1D1D1D"/>
                </a:solidFill>
              </a:rPr>
              <a:t>That was cool! But if you don’t start with the </a:t>
            </a:r>
            <a:r>
              <a:rPr lang="en-US" sz="900" dirty="0" err="1">
                <a:solidFill>
                  <a:srgbClr val="1D1D1D"/>
                </a:solidFill>
              </a:rPr>
              <a:t>BigQuery</a:t>
            </a:r>
            <a:r>
              <a:rPr lang="en-US" sz="900" dirty="0">
                <a:solidFill>
                  <a:srgbClr val="1D1D1D"/>
                </a:solidFill>
              </a:rPr>
              <a:t> section now I’ll shoot my t-shirt cannon on your face</a:t>
            </a:r>
            <a:endParaRPr kumimoji="0" lang="en-US" sz="900" i="0" u="none" strike="noStrike" cap="none" spc="0" normalizeH="0" baseline="0" dirty="0">
              <a:ln>
                <a:noFill/>
              </a:ln>
              <a:solidFill>
                <a:srgbClr val="1D1D1D"/>
              </a:solidFill>
              <a:effectLst/>
              <a:uFillTx/>
              <a:sym typeface="Helvetica"/>
            </a:endParaRPr>
          </a:p>
        </p:txBody>
      </p:sp>
    </p:spTree>
    <p:extLst>
      <p:ext uri="{BB962C8B-B14F-4D97-AF65-F5344CB8AC3E}">
        <p14:creationId xmlns:p14="http://schemas.microsoft.com/office/powerpoint/2010/main" val="1421398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25" repeatCount="indefinite" fill="remove"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9AA513-CDF8-5CF1-5E81-664D106CFC0E}"/>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chemeClr val="bg1"/>
                </a:solidFill>
                <a:latin typeface="Aptos"/>
                <a:ea typeface="+mn-lt"/>
                <a:cs typeface="+mn-lt"/>
              </a:rPr>
              <a:t>Why do we do this?</a:t>
            </a:r>
            <a:endParaRPr lang="en-US" b="1" dirty="0">
              <a:solidFill>
                <a:schemeClr val="bg1"/>
              </a:solidFill>
              <a:latin typeface="Aptos"/>
            </a:endParaRPr>
          </a:p>
        </p:txBody>
      </p:sp>
      <p:sp>
        <p:nvSpPr>
          <p:cNvPr id="7" name="TextBox 6">
            <a:extLst>
              <a:ext uri="{FF2B5EF4-FFF2-40B4-BE49-F238E27FC236}">
                <a16:creationId xmlns:a16="http://schemas.microsoft.com/office/drawing/2014/main" id="{E0B0F6C8-43E4-7095-AA6E-8FC93B69D8BF}"/>
              </a:ext>
            </a:extLst>
          </p:cNvPr>
          <p:cNvSpPr txBox="1"/>
          <p:nvPr/>
        </p:nvSpPr>
        <p:spPr>
          <a:xfrm>
            <a:off x="204667" y="1356033"/>
            <a:ext cx="4232653" cy="267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800" dirty="0">
                <a:solidFill>
                  <a:schemeClr val="bg1"/>
                </a:solidFill>
                <a:latin typeface="Aptos"/>
                <a:ea typeface="+mn-lt"/>
                <a:cs typeface="+mn-lt"/>
              </a:rPr>
              <a:t>We have to ask ourselves:</a:t>
            </a:r>
          </a:p>
          <a:p>
            <a:pPr defTabSz="914400"/>
            <a:endParaRPr lang="en-US" sz="2800" dirty="0">
              <a:solidFill>
                <a:schemeClr val="bg1"/>
              </a:solidFill>
              <a:latin typeface="Aptos"/>
              <a:ea typeface="+mn-lt"/>
              <a:cs typeface="+mn-lt"/>
            </a:endParaRPr>
          </a:p>
          <a:p>
            <a:pPr defTabSz="914400"/>
            <a:r>
              <a:rPr lang="en-US" sz="2800" dirty="0">
                <a:solidFill>
                  <a:schemeClr val="bg1"/>
                </a:solidFill>
                <a:latin typeface="Aptos"/>
                <a:ea typeface="+mn-lt"/>
                <a:cs typeface="+mn-lt"/>
              </a:rPr>
              <a:t>What is the root cause?</a:t>
            </a:r>
          </a:p>
          <a:p>
            <a:pPr defTabSz="914400"/>
            <a:endParaRPr lang="en-US" sz="2800" dirty="0">
              <a:solidFill>
                <a:schemeClr val="bg1"/>
              </a:solidFill>
              <a:latin typeface="Aptos"/>
              <a:ea typeface="+mn-lt"/>
              <a:cs typeface="+mn-lt"/>
            </a:endParaRPr>
          </a:p>
          <a:p>
            <a:pPr defTabSz="914400"/>
            <a:r>
              <a:rPr lang="en-US" sz="2800" dirty="0">
                <a:solidFill>
                  <a:schemeClr val="bg1"/>
                </a:solidFill>
                <a:latin typeface="Aptos"/>
                <a:ea typeface="+mn-lt"/>
                <a:cs typeface="+mn-lt"/>
              </a:rPr>
              <a:t>Is this really the long-term solution?</a:t>
            </a:r>
            <a:endParaRPr lang="en-US" sz="2800" dirty="0">
              <a:solidFill>
                <a:schemeClr val="bg1"/>
              </a:solidFill>
              <a:latin typeface="Aptos"/>
            </a:endParaRPr>
          </a:p>
        </p:txBody>
      </p:sp>
      <p:pic>
        <p:nvPicPr>
          <p:cNvPr id="1026" name="Picture 2" descr="Simon Sinek: Simon Sinek: Wie große Führungspersönlichkeiten zum Handeln  inspirieren | TED Talk">
            <a:extLst>
              <a:ext uri="{FF2B5EF4-FFF2-40B4-BE49-F238E27FC236}">
                <a16:creationId xmlns:a16="http://schemas.microsoft.com/office/drawing/2014/main" id="{4B245E74-E6C1-A696-9DB5-14EBCB5A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770" y="1449160"/>
            <a:ext cx="3991429" cy="2245179"/>
          </a:xfrm>
          <a:prstGeom prst="roundRect">
            <a:avLst>
              <a:gd name="adj" fmla="val 3091"/>
            </a:avLst>
          </a:prstGeom>
          <a:solidFill>
            <a:schemeClr val="accent1"/>
          </a:solidFill>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9C04DE3-A4D4-071F-95A2-98770CE98253}"/>
              </a:ext>
            </a:extLst>
          </p:cNvPr>
          <p:cNvSpPr txBox="1"/>
          <p:nvPr/>
        </p:nvSpPr>
        <p:spPr>
          <a:xfrm>
            <a:off x="4571999" y="4731681"/>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u="sng" dirty="0">
                <a:solidFill>
                  <a:srgbClr val="FFFFFF"/>
                </a:solidFill>
                <a:latin typeface="Aptos" panose="020B0004020202020204" pitchFamily="34" charset="0"/>
                <a:ea typeface="+mn-lt"/>
                <a:cs typeface="+mn-lt"/>
              </a:rPr>
              <a:t>Why</a:t>
            </a:r>
            <a:r>
              <a:rPr lang="en-US" sz="1400" b="1" dirty="0">
                <a:solidFill>
                  <a:srgbClr val="FFFFFF"/>
                </a:solidFill>
                <a:latin typeface="Aptos" panose="020B0004020202020204" pitchFamily="34" charset="0"/>
                <a:ea typeface="+mn-lt"/>
                <a:cs typeface="+mn-lt"/>
              </a:rPr>
              <a:t>/What/Who/Where/When/How/</a:t>
            </a:r>
            <a:r>
              <a:rPr lang="en-US" sz="1400" b="1" dirty="0" err="1">
                <a:solidFill>
                  <a:srgbClr val="FFFFFF"/>
                </a:solidFill>
                <a:latin typeface="Aptos" panose="020B0004020202020204" pitchFamily="34" charset="0"/>
                <a:ea typeface="+mn-lt"/>
                <a:cs typeface="+mn-lt"/>
              </a:rPr>
              <a:t>HowMuch</a:t>
            </a:r>
            <a:endParaRPr lang="en-US" dirty="0"/>
          </a:p>
        </p:txBody>
      </p:sp>
    </p:spTree>
    <p:extLst>
      <p:ext uri="{BB962C8B-B14F-4D97-AF65-F5344CB8AC3E}">
        <p14:creationId xmlns:p14="http://schemas.microsoft.com/office/powerpoint/2010/main" val="109069906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A4C32-0ADB-C111-C708-4AF5BE86E74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9099A58-A6B8-9B36-EDC0-B4B8D04034E8}"/>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And when you connect to </a:t>
            </a:r>
            <a:r>
              <a:rPr lang="en-US" sz="4000" b="1" dirty="0" err="1">
                <a:solidFill>
                  <a:srgbClr val="FFFFFF"/>
                </a:solidFill>
                <a:latin typeface="Aptos" panose="020B0004020202020204" pitchFamily="34" charset="0"/>
                <a:ea typeface="+mn-lt"/>
                <a:cs typeface="+mn-lt"/>
              </a:rPr>
              <a:t>BigQuery</a:t>
            </a:r>
            <a:r>
              <a:rPr lang="en-US" sz="4000" b="1" dirty="0">
                <a:solidFill>
                  <a:srgbClr val="FFFFFF"/>
                </a:solidFill>
                <a:latin typeface="Aptos" panose="020B0004020202020204" pitchFamily="34" charset="0"/>
                <a:ea typeface="+mn-lt"/>
                <a:cs typeface="+mn-lt"/>
              </a:rPr>
              <a:t> </a:t>
            </a:r>
            <a:endParaRPr lang="en-US" b="1" dirty="0">
              <a:latin typeface="Aptos" panose="020B0004020202020204" pitchFamily="34" charset="0"/>
            </a:endParaRPr>
          </a:p>
        </p:txBody>
      </p:sp>
      <p:pic>
        <p:nvPicPr>
          <p:cNvPr id="3" name="Picture 2">
            <a:extLst>
              <a:ext uri="{FF2B5EF4-FFF2-40B4-BE49-F238E27FC236}">
                <a16:creationId xmlns:a16="http://schemas.microsoft.com/office/drawing/2014/main" id="{D6010740-683F-46C5-4056-A402B9990ED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9324" y="914045"/>
            <a:ext cx="7105347" cy="4011083"/>
          </a:xfrm>
          <a:prstGeom prst="rect">
            <a:avLst/>
          </a:prstGeom>
        </p:spPr>
      </p:pic>
      <p:sp>
        <p:nvSpPr>
          <p:cNvPr id="2" name="Rounded Rectangle 1">
            <a:extLst>
              <a:ext uri="{FF2B5EF4-FFF2-40B4-BE49-F238E27FC236}">
                <a16:creationId xmlns:a16="http://schemas.microsoft.com/office/drawing/2014/main" id="{FD4D8D0D-5AC9-F8C0-2591-9FCE174C88F0}"/>
              </a:ext>
            </a:extLst>
          </p:cNvPr>
          <p:cNvSpPr/>
          <p:nvPr/>
        </p:nvSpPr>
        <p:spPr>
          <a:xfrm>
            <a:off x="6158965" y="356461"/>
            <a:ext cx="2774197" cy="898901"/>
          </a:xfrm>
          <a:prstGeom prst="roundRect">
            <a:avLst/>
          </a:prstGeom>
          <a:solidFill>
            <a:srgbClr val="D8D6D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4" name="Picture 4">
            <a:extLst>
              <a:ext uri="{FF2B5EF4-FFF2-40B4-BE49-F238E27FC236}">
                <a16:creationId xmlns:a16="http://schemas.microsoft.com/office/drawing/2014/main" id="{8C728AF7-60C3-CEE9-174F-CE766D485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85532" y="616542"/>
            <a:ext cx="363242" cy="363242"/>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2A3A2D-F0DD-BF64-3FA3-2A79E9B5C31F}"/>
              </a:ext>
            </a:extLst>
          </p:cNvPr>
          <p:cNvSpPr txBox="1"/>
          <p:nvPr/>
        </p:nvSpPr>
        <p:spPr>
          <a:xfrm>
            <a:off x="6765448" y="49751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kumimoji="0" lang="en-US" sz="900" b="1" i="0" u="none" strike="noStrike" cap="none" spc="0" normalizeH="0" baseline="0" dirty="0">
                <a:ln>
                  <a:noFill/>
                </a:ln>
                <a:solidFill>
                  <a:srgbClr val="1D1D1D"/>
                </a:solidFill>
                <a:effectLst/>
                <a:uFillTx/>
                <a:latin typeface="+mn-lt"/>
                <a:ea typeface="+mn-ea"/>
                <a:cs typeface="+mn-cs"/>
                <a:sym typeface="Helvetica"/>
              </a:rPr>
              <a:t>New message from Kelvin Newman</a:t>
            </a:r>
          </a:p>
        </p:txBody>
      </p:sp>
      <p:sp>
        <p:nvSpPr>
          <p:cNvPr id="7" name="TextBox 6">
            <a:extLst>
              <a:ext uri="{FF2B5EF4-FFF2-40B4-BE49-F238E27FC236}">
                <a16:creationId xmlns:a16="http://schemas.microsoft.com/office/drawing/2014/main" id="{1215FC63-0D10-2A38-720B-110AC80E3209}"/>
              </a:ext>
            </a:extLst>
          </p:cNvPr>
          <p:cNvSpPr txBox="1"/>
          <p:nvPr/>
        </p:nvSpPr>
        <p:spPr>
          <a:xfrm>
            <a:off x="6775340" y="691774"/>
            <a:ext cx="207419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a:r>
              <a:rPr lang="en-US" sz="900" dirty="0">
                <a:solidFill>
                  <a:srgbClr val="1D1D1D"/>
                </a:solidFill>
              </a:rPr>
              <a:t>FINALLY!</a:t>
            </a:r>
            <a:endParaRPr kumimoji="0" lang="en-US" sz="900" i="0" u="none" strike="noStrike" cap="none" spc="0" normalizeH="0" baseline="0" dirty="0">
              <a:ln>
                <a:noFill/>
              </a:ln>
              <a:solidFill>
                <a:srgbClr val="1D1D1D"/>
              </a:solidFill>
              <a:effectLst/>
              <a:uFillTx/>
              <a:sym typeface="Helvetica"/>
            </a:endParaRPr>
          </a:p>
        </p:txBody>
      </p:sp>
    </p:spTree>
    <p:extLst>
      <p:ext uri="{BB962C8B-B14F-4D97-AF65-F5344CB8AC3E}">
        <p14:creationId xmlns:p14="http://schemas.microsoft.com/office/powerpoint/2010/main" val="2414628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EAAE-EB84-3EFB-E51E-43E7D7D5D169}"/>
              </a:ext>
            </a:extLst>
          </p:cNvPr>
          <p:cNvSpPr>
            <a:spLocks noGrp="1"/>
          </p:cNvSpPr>
          <p:nvPr>
            <p:ph type="title"/>
          </p:nvPr>
        </p:nvSpPr>
        <p:spPr>
          <a:xfrm>
            <a:off x="0" y="0"/>
            <a:ext cx="9144000" cy="572462"/>
          </a:xfrm>
        </p:spPr>
        <p:txBody>
          <a:bodyPr/>
          <a:lstStyle/>
          <a:p>
            <a:r>
              <a:rPr lang="en-US" dirty="0"/>
              <a:t>How to connect to </a:t>
            </a:r>
            <a:r>
              <a:rPr lang="en-US" dirty="0" err="1"/>
              <a:t>BigQuery</a:t>
            </a:r>
            <a:endParaRPr lang="en-US" dirty="0"/>
          </a:p>
        </p:txBody>
      </p:sp>
      <p:sp>
        <p:nvSpPr>
          <p:cNvPr id="3" name="Text Placeholder 2">
            <a:extLst>
              <a:ext uri="{FF2B5EF4-FFF2-40B4-BE49-F238E27FC236}">
                <a16:creationId xmlns:a16="http://schemas.microsoft.com/office/drawing/2014/main" id="{281CB01E-B820-8710-73D8-97CA9A6F5064}"/>
              </a:ext>
            </a:extLst>
          </p:cNvPr>
          <p:cNvSpPr>
            <a:spLocks noGrp="1"/>
          </p:cNvSpPr>
          <p:nvPr>
            <p:ph type="body" idx="1"/>
          </p:nvPr>
        </p:nvSpPr>
        <p:spPr/>
        <p:txBody>
          <a:bodyPr/>
          <a:lstStyle/>
          <a:p>
            <a:pPr marL="0" indent="0">
              <a:buNone/>
            </a:pPr>
            <a:r>
              <a:rPr lang="en-US" sz="2800" dirty="0"/>
              <a:t>The easiest ways:</a:t>
            </a:r>
          </a:p>
          <a:p>
            <a:pPr marL="0" indent="0">
              <a:buNone/>
            </a:pPr>
            <a:endParaRPr lang="en-US" sz="2800" dirty="0"/>
          </a:p>
          <a:p>
            <a:pPr marL="457200" indent="-457200">
              <a:buAutoNum type="arabicParenR"/>
            </a:pPr>
            <a:r>
              <a:rPr lang="en-US" sz="2800" b="1" dirty="0"/>
              <a:t>Export your </a:t>
            </a:r>
            <a:r>
              <a:rPr lang="en-US" sz="2800" b="1" dirty="0" err="1"/>
              <a:t>BigQuery</a:t>
            </a:r>
            <a:r>
              <a:rPr lang="en-US" sz="2800" b="1" dirty="0"/>
              <a:t> info into a Google Sheet</a:t>
            </a:r>
          </a:p>
          <a:p>
            <a:pPr marL="942975" lvl="1" indent="-571500">
              <a:buFont typeface="+mj-lt"/>
              <a:buAutoNum type="romanLcPeriod"/>
            </a:pPr>
            <a:r>
              <a:rPr lang="en-US" sz="2800" dirty="0"/>
              <a:t>And then use Pivot Table</a:t>
            </a:r>
          </a:p>
          <a:p>
            <a:pPr marL="828675" lvl="1" indent="-457200">
              <a:buAutoNum type="romanLcPeriod"/>
            </a:pPr>
            <a:endParaRPr lang="en-US" sz="2800" dirty="0"/>
          </a:p>
          <a:p>
            <a:pPr marL="457200" indent="-457200">
              <a:buAutoNum type="arabicParenR"/>
            </a:pPr>
            <a:r>
              <a:rPr lang="en-US" sz="2800" b="1" dirty="0"/>
              <a:t>Import your Log File data into Google Drive</a:t>
            </a:r>
          </a:p>
          <a:p>
            <a:pPr marL="942975" lvl="1" indent="-571500">
              <a:buFont typeface="+mj-lt"/>
              <a:buAutoNum type="romanLcPeriod"/>
            </a:pPr>
            <a:r>
              <a:rPr lang="en-US" sz="2800" dirty="0"/>
              <a:t>And then use LEFT JOIN with your GSC data being the first part of the join</a:t>
            </a:r>
          </a:p>
        </p:txBody>
      </p:sp>
    </p:spTree>
    <p:extLst>
      <p:ext uri="{BB962C8B-B14F-4D97-AF65-F5344CB8AC3E}">
        <p14:creationId xmlns:p14="http://schemas.microsoft.com/office/powerpoint/2010/main" val="70097948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7FC8-E807-D728-B778-9E8F32EFE33E}"/>
              </a:ext>
            </a:extLst>
          </p:cNvPr>
          <p:cNvSpPr>
            <a:spLocks noGrp="1"/>
          </p:cNvSpPr>
          <p:nvPr>
            <p:ph type="title"/>
          </p:nvPr>
        </p:nvSpPr>
        <p:spPr>
          <a:xfrm>
            <a:off x="0" y="0"/>
            <a:ext cx="9144000" cy="572462"/>
          </a:xfrm>
        </p:spPr>
        <p:txBody>
          <a:bodyPr/>
          <a:lstStyle/>
          <a:p>
            <a:r>
              <a:rPr lang="en-US" dirty="0"/>
              <a:t>Combine Internal Links (SF) with Crawl Rate</a:t>
            </a:r>
          </a:p>
        </p:txBody>
      </p:sp>
      <p:sp>
        <p:nvSpPr>
          <p:cNvPr id="3" name="Text Placeholder 2">
            <a:extLst>
              <a:ext uri="{FF2B5EF4-FFF2-40B4-BE49-F238E27FC236}">
                <a16:creationId xmlns:a16="http://schemas.microsoft.com/office/drawing/2014/main" id="{8F4DCBB0-C713-5E37-4D1C-8DBAF379D83B}"/>
              </a:ext>
            </a:extLst>
          </p:cNvPr>
          <p:cNvSpPr>
            <a:spLocks noGrp="1"/>
          </p:cNvSpPr>
          <p:nvPr>
            <p:ph type="body" idx="1"/>
          </p:nvPr>
        </p:nvSpPr>
        <p:spPr>
          <a:xfrm>
            <a:off x="145279" y="873562"/>
            <a:ext cx="4426722" cy="3742887"/>
          </a:xfrm>
        </p:spPr>
        <p:txBody>
          <a:bodyPr/>
          <a:lstStyle/>
          <a:p>
            <a:pPr marL="457200" indent="-457200">
              <a:buFont typeface="+mj-lt"/>
              <a:buAutoNum type="arabicPeriod"/>
            </a:pPr>
            <a:r>
              <a:rPr lang="en-US" dirty="0"/>
              <a:t>Crawl your site</a:t>
            </a:r>
          </a:p>
          <a:p>
            <a:pPr marL="457200" indent="-457200">
              <a:buFont typeface="+mj-lt"/>
              <a:buAutoNum type="arabicPeriod"/>
            </a:pPr>
            <a:r>
              <a:rPr lang="en-US" dirty="0"/>
              <a:t>Export Internal Links</a:t>
            </a:r>
          </a:p>
          <a:p>
            <a:pPr marL="457200" indent="-457200">
              <a:buFont typeface="+mj-lt"/>
              <a:buAutoNum type="arabicPeriod"/>
            </a:pPr>
            <a:r>
              <a:rPr lang="en-US" dirty="0"/>
              <a:t>Get your log files</a:t>
            </a:r>
          </a:p>
          <a:p>
            <a:pPr marL="457200" indent="-457200">
              <a:buFont typeface="+mj-lt"/>
              <a:buAutoNum type="arabicPeriod"/>
            </a:pPr>
            <a:r>
              <a:rPr lang="en-US" dirty="0"/>
              <a:t>See which pages are being less linked</a:t>
            </a:r>
          </a:p>
          <a:p>
            <a:pPr marL="828675" lvl="1" indent="-457200">
              <a:buFont typeface="+mj-lt"/>
              <a:buAutoNum type="alphaLcParenR"/>
            </a:pPr>
            <a:r>
              <a:rPr lang="en-US" dirty="0"/>
              <a:t>If they are important, more internal links to them</a:t>
            </a:r>
          </a:p>
          <a:p>
            <a:pPr marL="828675" lvl="1" indent="-457200">
              <a:buFont typeface="+mj-lt"/>
              <a:buAutoNum type="alphaLcParenR"/>
            </a:pPr>
            <a:r>
              <a:rPr lang="en-US" dirty="0"/>
              <a:t>If they are useless, redirect/content pruning project</a:t>
            </a:r>
          </a:p>
        </p:txBody>
      </p:sp>
      <p:pic>
        <p:nvPicPr>
          <p:cNvPr id="6" name="Picture 2" descr="Expanding Brain Meme Generator - Imgflip">
            <a:extLst>
              <a:ext uri="{FF2B5EF4-FFF2-40B4-BE49-F238E27FC236}">
                <a16:creationId xmlns:a16="http://schemas.microsoft.com/office/drawing/2014/main" id="{21FD7081-2981-E3CD-8FF4-27F4F6C99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23" t="889" r="1285" b="73567"/>
          <a:stretch/>
        </p:blipFill>
        <p:spPr bwMode="auto">
          <a:xfrm>
            <a:off x="4896853" y="1210491"/>
            <a:ext cx="3611421" cy="2630306"/>
          </a:xfrm>
          <a:prstGeom prst="roundRect">
            <a:avLst>
              <a:gd name="adj" fmla="val 7728"/>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54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DEF9-1376-AB0F-E38D-C05FC3E622E5}"/>
              </a:ext>
            </a:extLst>
          </p:cNvPr>
          <p:cNvSpPr>
            <a:spLocks noGrp="1"/>
          </p:cNvSpPr>
          <p:nvPr>
            <p:ph type="title"/>
          </p:nvPr>
        </p:nvSpPr>
        <p:spPr>
          <a:xfrm>
            <a:off x="0" y="0"/>
            <a:ext cx="9144000" cy="572462"/>
          </a:xfrm>
        </p:spPr>
        <p:txBody>
          <a:bodyPr/>
          <a:lstStyle/>
          <a:p>
            <a:r>
              <a:rPr lang="en-US" dirty="0" err="1"/>
              <a:t>BigQuery</a:t>
            </a:r>
            <a:r>
              <a:rPr lang="en-US" dirty="0"/>
              <a:t> Queries per page vs crawl rate</a:t>
            </a:r>
          </a:p>
        </p:txBody>
      </p:sp>
      <p:sp>
        <p:nvSpPr>
          <p:cNvPr id="4" name="Text Placeholder 2">
            <a:extLst>
              <a:ext uri="{FF2B5EF4-FFF2-40B4-BE49-F238E27FC236}">
                <a16:creationId xmlns:a16="http://schemas.microsoft.com/office/drawing/2014/main" id="{2C057085-46EC-34D5-AEF4-B1413FAC2F04}"/>
              </a:ext>
            </a:extLst>
          </p:cNvPr>
          <p:cNvSpPr>
            <a:spLocks noGrp="1"/>
          </p:cNvSpPr>
          <p:nvPr>
            <p:ph type="body" idx="1"/>
          </p:nvPr>
        </p:nvSpPr>
        <p:spPr>
          <a:xfrm>
            <a:off x="146050" y="873125"/>
            <a:ext cx="4425950" cy="3743325"/>
          </a:xfrm>
        </p:spPr>
        <p:txBody>
          <a:bodyPr/>
          <a:lstStyle/>
          <a:p>
            <a:pPr marL="457200" indent="-457200">
              <a:buFont typeface="+mj-lt"/>
              <a:buAutoNum type="arabicPeriod"/>
            </a:pPr>
            <a:r>
              <a:rPr lang="en-US" dirty="0"/>
              <a:t>Get your queries per page report (from my last talk)</a:t>
            </a:r>
          </a:p>
          <a:p>
            <a:pPr marL="457200" indent="-457200">
              <a:buFont typeface="+mj-lt"/>
              <a:buAutoNum type="arabicPeriod"/>
            </a:pPr>
            <a:r>
              <a:rPr lang="en-US" dirty="0"/>
              <a:t>Sort descending</a:t>
            </a:r>
          </a:p>
          <a:p>
            <a:pPr marL="457200" indent="-457200">
              <a:buFont typeface="+mj-lt"/>
              <a:buAutoNum type="arabicPeriod"/>
            </a:pPr>
            <a:r>
              <a:rPr lang="en-US" dirty="0"/>
              <a:t>JOIN LEFT with crawl rate</a:t>
            </a:r>
          </a:p>
          <a:p>
            <a:pPr marL="457200" indent="-457200">
              <a:buFont typeface="+mj-lt"/>
              <a:buAutoNum type="arabicPeriod"/>
            </a:pPr>
            <a:r>
              <a:rPr lang="en-US" dirty="0"/>
              <a:t>See if important pages are not being crawled</a:t>
            </a:r>
          </a:p>
          <a:p>
            <a:pPr marL="828675" lvl="1" indent="-457200">
              <a:buFont typeface="+mj-lt"/>
              <a:buAutoNum type="alphaLcParenR"/>
            </a:pPr>
            <a:r>
              <a:rPr lang="en-US" dirty="0"/>
              <a:t>Seasonality?</a:t>
            </a:r>
            <a:br>
              <a:rPr lang="en-US" dirty="0"/>
            </a:br>
            <a:r>
              <a:rPr lang="en-US" dirty="0"/>
              <a:t>ok, let’s wait</a:t>
            </a:r>
          </a:p>
          <a:p>
            <a:pPr marL="828675" lvl="1" indent="-457200">
              <a:buFont typeface="+mj-lt"/>
              <a:buAutoNum type="alphaLcParenR"/>
            </a:pPr>
            <a:r>
              <a:rPr lang="en-US" dirty="0"/>
              <a:t>Old content?</a:t>
            </a:r>
            <a:br>
              <a:rPr lang="en-US" dirty="0"/>
            </a:br>
            <a:r>
              <a:rPr lang="en-US" dirty="0"/>
              <a:t>time to revamp it</a:t>
            </a:r>
          </a:p>
        </p:txBody>
      </p:sp>
      <p:pic>
        <p:nvPicPr>
          <p:cNvPr id="5" name="Picture 2" descr="Expanding Brain Meme Generator - Imgflip">
            <a:extLst>
              <a:ext uri="{FF2B5EF4-FFF2-40B4-BE49-F238E27FC236}">
                <a16:creationId xmlns:a16="http://schemas.microsoft.com/office/drawing/2014/main" id="{75C3490C-87B4-BC5F-CF25-9564D48BA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29" t="25092" r="1388" b="50535"/>
          <a:stretch/>
        </p:blipFill>
        <p:spPr bwMode="auto">
          <a:xfrm>
            <a:off x="4833257" y="1027611"/>
            <a:ext cx="4164693" cy="2960915"/>
          </a:xfrm>
          <a:prstGeom prst="roundRect">
            <a:avLst>
              <a:gd name="adj" fmla="val 843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008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DEF9-1376-AB0F-E38D-C05FC3E622E5}"/>
              </a:ext>
            </a:extLst>
          </p:cNvPr>
          <p:cNvSpPr>
            <a:spLocks noGrp="1"/>
          </p:cNvSpPr>
          <p:nvPr>
            <p:ph type="title"/>
          </p:nvPr>
        </p:nvSpPr>
        <p:spPr>
          <a:xfrm>
            <a:off x="0" y="0"/>
            <a:ext cx="9144000" cy="572462"/>
          </a:xfrm>
        </p:spPr>
        <p:txBody>
          <a:bodyPr/>
          <a:lstStyle/>
          <a:p>
            <a:r>
              <a:rPr lang="en-US" dirty="0"/>
              <a:t>Discovered but not crawled reports</a:t>
            </a:r>
          </a:p>
        </p:txBody>
      </p:sp>
      <p:sp>
        <p:nvSpPr>
          <p:cNvPr id="4" name="Text Placeholder 2">
            <a:extLst>
              <a:ext uri="{FF2B5EF4-FFF2-40B4-BE49-F238E27FC236}">
                <a16:creationId xmlns:a16="http://schemas.microsoft.com/office/drawing/2014/main" id="{2C057085-46EC-34D5-AEF4-B1413FAC2F04}"/>
              </a:ext>
            </a:extLst>
          </p:cNvPr>
          <p:cNvSpPr>
            <a:spLocks noGrp="1"/>
          </p:cNvSpPr>
          <p:nvPr>
            <p:ph type="body" idx="1"/>
          </p:nvPr>
        </p:nvSpPr>
        <p:spPr>
          <a:xfrm>
            <a:off x="146050" y="1168567"/>
            <a:ext cx="4425950" cy="3447883"/>
          </a:xfrm>
        </p:spPr>
        <p:txBody>
          <a:bodyPr/>
          <a:lstStyle/>
          <a:p>
            <a:pPr marL="457200" indent="-457200">
              <a:buFont typeface="+mj-lt"/>
              <a:buAutoNum type="arabicPeriod"/>
            </a:pPr>
            <a:r>
              <a:rPr lang="en-US" dirty="0"/>
              <a:t>Export your GSC report</a:t>
            </a:r>
          </a:p>
          <a:p>
            <a:pPr marL="457200" indent="-457200">
              <a:buFont typeface="+mj-lt"/>
              <a:buAutoNum type="arabicPeriod"/>
            </a:pPr>
            <a:r>
              <a:rPr lang="en-US" dirty="0"/>
              <a:t>Check important pages</a:t>
            </a:r>
          </a:p>
          <a:p>
            <a:pPr marL="457200" indent="-457200">
              <a:buFont typeface="+mj-lt"/>
              <a:buAutoNum type="arabicPeriod"/>
            </a:pPr>
            <a:r>
              <a:rPr lang="en-US" dirty="0"/>
              <a:t>Check from log files if they are</a:t>
            </a:r>
          </a:p>
          <a:p>
            <a:pPr marL="828675" lvl="1" indent="-457200">
              <a:buFont typeface="+mj-lt"/>
              <a:buAutoNum type="arabicPeriod"/>
            </a:pPr>
            <a:r>
              <a:rPr lang="en-US" dirty="0"/>
              <a:t>Being crawled enough</a:t>
            </a:r>
          </a:p>
          <a:p>
            <a:pPr marL="828675" lvl="1" indent="-457200">
              <a:buFont typeface="+mj-lt"/>
              <a:buAutoNum type="arabicPeriod"/>
            </a:pPr>
            <a:r>
              <a:rPr lang="en-US" dirty="0"/>
              <a:t>Too heavy</a:t>
            </a:r>
          </a:p>
          <a:p>
            <a:pPr marL="828675" lvl="1" indent="-457200">
              <a:buFont typeface="+mj-lt"/>
              <a:buAutoNum type="arabicPeriod"/>
            </a:pPr>
            <a:r>
              <a:rPr lang="en-US" dirty="0"/>
              <a:t>Passing CWV</a:t>
            </a:r>
          </a:p>
          <a:p>
            <a:pPr marL="828675" lvl="1" indent="-457200">
              <a:buFont typeface="+mj-lt"/>
              <a:buAutoNum type="arabicPeriod"/>
            </a:pPr>
            <a:r>
              <a:rPr lang="en-US" dirty="0"/>
              <a:t>Have enough internal links</a:t>
            </a:r>
          </a:p>
          <a:p>
            <a:pPr marL="371475" lvl="1" indent="0">
              <a:buNone/>
            </a:pPr>
            <a:endParaRPr lang="en-US" dirty="0"/>
          </a:p>
        </p:txBody>
      </p:sp>
      <p:pic>
        <p:nvPicPr>
          <p:cNvPr id="3" name="Picture 2" descr="Expanding Brain Meme Generator - Imgflip">
            <a:extLst>
              <a:ext uri="{FF2B5EF4-FFF2-40B4-BE49-F238E27FC236}">
                <a16:creationId xmlns:a16="http://schemas.microsoft.com/office/drawing/2014/main" id="{50C1276B-754E-57D3-DFAD-4A2AE6082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24" t="51399" r="934" b="27206"/>
          <a:stretch/>
        </p:blipFill>
        <p:spPr bwMode="auto">
          <a:xfrm>
            <a:off x="4684860" y="1375955"/>
            <a:ext cx="4313090" cy="26125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2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DEF9-1376-AB0F-E38D-C05FC3E622E5}"/>
              </a:ext>
            </a:extLst>
          </p:cNvPr>
          <p:cNvSpPr>
            <a:spLocks noGrp="1"/>
          </p:cNvSpPr>
          <p:nvPr>
            <p:ph type="title"/>
          </p:nvPr>
        </p:nvSpPr>
        <p:spPr>
          <a:xfrm>
            <a:off x="0" y="0"/>
            <a:ext cx="9144000" cy="572462"/>
          </a:xfrm>
        </p:spPr>
        <p:txBody>
          <a:bodyPr/>
          <a:lstStyle/>
          <a:p>
            <a:r>
              <a:rPr lang="en-US" dirty="0"/>
              <a:t>Use Screaming Frog segments + XML Sitemap creation</a:t>
            </a:r>
          </a:p>
        </p:txBody>
      </p:sp>
      <p:sp>
        <p:nvSpPr>
          <p:cNvPr id="4" name="Text Placeholder 2">
            <a:extLst>
              <a:ext uri="{FF2B5EF4-FFF2-40B4-BE49-F238E27FC236}">
                <a16:creationId xmlns:a16="http://schemas.microsoft.com/office/drawing/2014/main" id="{2C057085-46EC-34D5-AEF4-B1413FAC2F04}"/>
              </a:ext>
            </a:extLst>
          </p:cNvPr>
          <p:cNvSpPr>
            <a:spLocks noGrp="1"/>
          </p:cNvSpPr>
          <p:nvPr>
            <p:ph type="body" idx="1"/>
          </p:nvPr>
        </p:nvSpPr>
        <p:spPr>
          <a:xfrm>
            <a:off x="146050" y="1168567"/>
            <a:ext cx="4425950" cy="3697242"/>
          </a:xfrm>
        </p:spPr>
        <p:txBody>
          <a:bodyPr lIns="91440" tIns="45720" rIns="91440" bIns="45720" anchor="t"/>
          <a:lstStyle/>
          <a:p>
            <a:pPr marL="0" indent="0">
              <a:buNone/>
            </a:pPr>
            <a:r>
              <a:rPr lang="en-US" dirty="0">
                <a:latin typeface="Aptos"/>
              </a:rPr>
              <a:t>Based on my </a:t>
            </a:r>
            <a:r>
              <a:rPr lang="en-US" dirty="0">
                <a:solidFill>
                  <a:schemeClr val="accent4"/>
                </a:solidFill>
                <a:latin typeface="Aptos"/>
                <a:hlinkClick r:id="rId2">
                  <a:extLst>
                    <a:ext uri="{A12FA001-AC4F-418D-AE19-62706E023703}">
                      <ahyp:hlinkClr xmlns:ahyp="http://schemas.microsoft.com/office/drawing/2018/hyperlinkcolor" val="tx"/>
                    </a:ext>
                  </a:extLst>
                </a:hlinkClick>
              </a:rPr>
              <a:t>Linkedin post</a:t>
            </a:r>
            <a:r>
              <a:rPr lang="en-US" dirty="0">
                <a:latin typeface="Aptos"/>
              </a:rPr>
              <a:t>: </a:t>
            </a:r>
            <a:endParaRPr lang="en-US" dirty="0"/>
          </a:p>
          <a:p>
            <a:pPr marL="457200" indent="-457200">
              <a:buFont typeface="+mj-lt"/>
              <a:buAutoNum type="arabicPeriod"/>
            </a:pPr>
            <a:r>
              <a:rPr lang="en-US" dirty="0"/>
              <a:t>Create Segments using keywords you deem important</a:t>
            </a:r>
          </a:p>
          <a:p>
            <a:pPr marL="457200" indent="-457200">
              <a:buFont typeface="+mj-lt"/>
              <a:buAutoNum type="arabicPeriod"/>
            </a:pPr>
            <a:r>
              <a:rPr lang="en-US" dirty="0"/>
              <a:t>Check their Log File crawling performance (404, 200, frequency)</a:t>
            </a:r>
          </a:p>
          <a:p>
            <a:pPr marL="457200" indent="-457200">
              <a:buFont typeface="+mj-lt"/>
              <a:buAutoNum type="arabicPeriod"/>
            </a:pPr>
            <a:r>
              <a:rPr lang="en-US" dirty="0"/>
              <a:t>Based on that, create XML sitemaps for what you want to increase crawling frequency</a:t>
            </a:r>
          </a:p>
          <a:p>
            <a:pPr marL="457200" indent="-457200">
              <a:buFont typeface="+mj-lt"/>
              <a:buAutoNum type="arabicPeriod"/>
            </a:pPr>
            <a:r>
              <a:rPr lang="en-US" dirty="0"/>
              <a:t>Do that for important pages that are losing traffic!</a:t>
            </a:r>
          </a:p>
          <a:p>
            <a:pPr marL="457200" indent="-457200">
              <a:buFont typeface="+mj-lt"/>
              <a:buAutoNum type="arabicPeriod"/>
            </a:pPr>
            <a:endParaRPr lang="en-US" dirty="0"/>
          </a:p>
          <a:p>
            <a:pPr marL="371475" lvl="1" indent="0">
              <a:buNone/>
            </a:pPr>
            <a:endParaRPr lang="en-US" dirty="0"/>
          </a:p>
        </p:txBody>
      </p:sp>
      <p:pic>
        <p:nvPicPr>
          <p:cNvPr id="5" name="Picture 2" descr="Expanding Brain Meme Generator - Imgflip">
            <a:extLst>
              <a:ext uri="{FF2B5EF4-FFF2-40B4-BE49-F238E27FC236}">
                <a16:creationId xmlns:a16="http://schemas.microsoft.com/office/drawing/2014/main" id="{9770D179-7A2D-B3C0-5C39-3EF0F8E12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71" t="75072" r="2136" b="623"/>
          <a:stretch/>
        </p:blipFill>
        <p:spPr bwMode="auto">
          <a:xfrm>
            <a:off x="4711337" y="1310686"/>
            <a:ext cx="4153988" cy="3013165"/>
          </a:xfrm>
          <a:prstGeom prst="roundRect">
            <a:avLst>
              <a:gd name="adj" fmla="val 827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023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CE4378-CA5B-BA80-3B75-A7570091F2E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12F63EE-7C56-68AB-F07F-F136653E2EB3}"/>
              </a:ext>
            </a:extLst>
          </p:cNvPr>
          <p:cNvSpPr txBox="1"/>
          <p:nvPr/>
        </p:nvSpPr>
        <p:spPr>
          <a:xfrm>
            <a:off x="469297" y="1049141"/>
            <a:ext cx="8203654"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defTabSz="914400"/>
            <a:r>
              <a:rPr lang="en-US" sz="9600" b="1" dirty="0">
                <a:solidFill>
                  <a:schemeClr val="bg1"/>
                </a:solidFill>
                <a:latin typeface="Aptos"/>
                <a:ea typeface="+mn-lt"/>
                <a:cs typeface="+mn-lt"/>
              </a:rPr>
              <a:t>Quick </a:t>
            </a:r>
            <a:br>
              <a:rPr lang="en-US" sz="9600" b="1" dirty="0">
                <a:solidFill>
                  <a:schemeClr val="bg1"/>
                </a:solidFill>
                <a:latin typeface="Aptos"/>
                <a:ea typeface="+mn-lt"/>
                <a:cs typeface="+mn-lt"/>
              </a:rPr>
            </a:br>
            <a:r>
              <a:rPr lang="en-US" sz="9600" b="1" dirty="0">
                <a:solidFill>
                  <a:schemeClr val="bg1"/>
                </a:solidFill>
                <a:latin typeface="Aptos"/>
                <a:ea typeface="+mn-lt"/>
                <a:cs typeface="+mn-lt"/>
              </a:rPr>
              <a:t>review</a:t>
            </a:r>
            <a:endParaRPr lang="en-US" b="1" dirty="0">
              <a:solidFill>
                <a:schemeClr val="bg1"/>
              </a:solidFill>
            </a:endParaRPr>
          </a:p>
        </p:txBody>
      </p:sp>
    </p:spTree>
    <p:extLst>
      <p:ext uri="{BB962C8B-B14F-4D97-AF65-F5344CB8AC3E}">
        <p14:creationId xmlns:p14="http://schemas.microsoft.com/office/powerpoint/2010/main" val="239904880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C80D-697B-32CD-A0D2-825C3230899B}"/>
              </a:ext>
            </a:extLst>
          </p:cNvPr>
          <p:cNvSpPr>
            <a:spLocks noGrp="1"/>
          </p:cNvSpPr>
          <p:nvPr>
            <p:ph type="title"/>
          </p:nvPr>
        </p:nvSpPr>
        <p:spPr>
          <a:xfrm>
            <a:off x="0" y="0"/>
            <a:ext cx="9144000" cy="572462"/>
          </a:xfrm>
        </p:spPr>
        <p:txBody>
          <a:bodyPr/>
          <a:lstStyle/>
          <a:p>
            <a:r>
              <a:rPr lang="en-US" dirty="0"/>
              <a:t>Quick Review</a:t>
            </a:r>
          </a:p>
        </p:txBody>
      </p:sp>
      <p:sp>
        <p:nvSpPr>
          <p:cNvPr id="3" name="Text Placeholder 2">
            <a:extLst>
              <a:ext uri="{FF2B5EF4-FFF2-40B4-BE49-F238E27FC236}">
                <a16:creationId xmlns:a16="http://schemas.microsoft.com/office/drawing/2014/main" id="{4B5E22FC-E3DD-E59B-323E-AA064861A6B4}"/>
              </a:ext>
            </a:extLst>
          </p:cNvPr>
          <p:cNvSpPr>
            <a:spLocks noGrp="1"/>
          </p:cNvSpPr>
          <p:nvPr>
            <p:ph type="body" idx="1"/>
          </p:nvPr>
        </p:nvSpPr>
        <p:spPr/>
        <p:txBody>
          <a:bodyPr/>
          <a:lstStyle/>
          <a:p>
            <a:r>
              <a:rPr lang="en-US" dirty="0"/>
              <a:t>Why: it shows how Googlebot sees your site;</a:t>
            </a:r>
          </a:p>
          <a:p>
            <a:r>
              <a:rPr lang="en-US" dirty="0"/>
              <a:t>You own the data;</a:t>
            </a:r>
          </a:p>
          <a:p>
            <a:r>
              <a:rPr lang="en-US" dirty="0"/>
              <a:t>When: whenever something changes on your site;</a:t>
            </a:r>
          </a:p>
          <a:p>
            <a:r>
              <a:rPr lang="en-US" dirty="0"/>
              <a:t>How: tools you can use and how you can get your log files;</a:t>
            </a:r>
          </a:p>
          <a:p>
            <a:r>
              <a:rPr lang="en-US" dirty="0"/>
              <a:t>The difference between GSC and the rest;</a:t>
            </a:r>
          </a:p>
          <a:p>
            <a:r>
              <a:rPr lang="en-US" dirty="0"/>
              <a:t>Examples of what you can do with log files;</a:t>
            </a:r>
          </a:p>
          <a:p>
            <a:r>
              <a:rPr lang="en-US" dirty="0"/>
              <a:t>How to verify multiple GSC properties;</a:t>
            </a:r>
          </a:p>
          <a:p>
            <a:r>
              <a:rPr lang="en-US" dirty="0"/>
              <a:t>Connecting and using </a:t>
            </a:r>
            <a:r>
              <a:rPr lang="en-US" dirty="0" err="1"/>
              <a:t>BigQuery</a:t>
            </a:r>
            <a:r>
              <a:rPr lang="en-US" dirty="0"/>
              <a:t> data with 4 examples;</a:t>
            </a:r>
          </a:p>
        </p:txBody>
      </p:sp>
    </p:spTree>
    <p:extLst>
      <p:ext uri="{BB962C8B-B14F-4D97-AF65-F5344CB8AC3E}">
        <p14:creationId xmlns:p14="http://schemas.microsoft.com/office/powerpoint/2010/main" val="397380248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CB80-7CAF-AA8D-6FC7-697B789B05DA}"/>
              </a:ext>
            </a:extLst>
          </p:cNvPr>
          <p:cNvSpPr>
            <a:spLocks noGrp="1"/>
          </p:cNvSpPr>
          <p:nvPr>
            <p:ph type="title"/>
          </p:nvPr>
        </p:nvSpPr>
        <p:spPr>
          <a:xfrm>
            <a:off x="342948" y="1408355"/>
            <a:ext cx="2253855" cy="1163395"/>
          </a:xfrm>
        </p:spPr>
        <p:txBody>
          <a:bodyPr wrap="square" lIns="0" tIns="0" rIns="0" bIns="0" anchor="ctr" anchorCtr="0">
            <a:noAutofit/>
          </a:bodyPr>
          <a:lstStyle/>
          <a:p>
            <a:pPr algn="ctr"/>
            <a:r>
              <a:rPr lang="en-US" dirty="0"/>
              <a:t>About the back pain, </a:t>
            </a:r>
            <a:br>
              <a:rPr lang="en-US" dirty="0"/>
            </a:br>
            <a:r>
              <a:rPr lang="en-US" dirty="0"/>
              <a:t>you ask?</a:t>
            </a:r>
          </a:p>
        </p:txBody>
      </p:sp>
      <p:sp>
        <p:nvSpPr>
          <p:cNvPr id="3" name="Text Placeholder 2">
            <a:extLst>
              <a:ext uri="{FF2B5EF4-FFF2-40B4-BE49-F238E27FC236}">
                <a16:creationId xmlns:a16="http://schemas.microsoft.com/office/drawing/2014/main" id="{706B52B9-CC39-B825-AA1D-06BE90EBEB46}"/>
              </a:ext>
            </a:extLst>
          </p:cNvPr>
          <p:cNvSpPr>
            <a:spLocks noGrp="1"/>
          </p:cNvSpPr>
          <p:nvPr>
            <p:ph type="body" idx="1"/>
          </p:nvPr>
        </p:nvSpPr>
        <p:spPr>
          <a:xfrm>
            <a:off x="542875" y="2761553"/>
            <a:ext cx="1854003" cy="819364"/>
          </a:xfrm>
        </p:spPr>
        <p:txBody>
          <a:bodyPr/>
          <a:lstStyle/>
          <a:p>
            <a:pPr marL="0" indent="0">
              <a:buNone/>
            </a:pPr>
            <a:r>
              <a:rPr lang="en-US" dirty="0"/>
              <a:t>Standing desk for the rescue!</a:t>
            </a:r>
          </a:p>
        </p:txBody>
      </p:sp>
      <p:pic>
        <p:nvPicPr>
          <p:cNvPr id="9218" name="Picture 2" descr="Dwight Schrute The Office GIF - Dwight Schrute The Office Standing Desk GIFs">
            <a:extLst>
              <a:ext uri="{FF2B5EF4-FFF2-40B4-BE49-F238E27FC236}">
                <a16:creationId xmlns:a16="http://schemas.microsoft.com/office/drawing/2014/main" id="{93F06111-3657-94AF-C489-EC85898F8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755" y="0"/>
            <a:ext cx="6204245" cy="515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3293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background with white text&#10;&#10;Description automatically generated">
            <a:extLst>
              <a:ext uri="{FF2B5EF4-FFF2-40B4-BE49-F238E27FC236}">
                <a16:creationId xmlns:a16="http://schemas.microsoft.com/office/drawing/2014/main" id="{F06B696F-653A-6FE8-1481-D45A100F5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 y="19863"/>
            <a:ext cx="9144422" cy="5176800"/>
          </a:xfrm>
          <a:prstGeom prst="rect">
            <a:avLst/>
          </a:prstGeom>
        </p:spPr>
      </p:pic>
      <p:sp>
        <p:nvSpPr>
          <p:cNvPr id="2" name="TextBox 1">
            <a:extLst>
              <a:ext uri="{FF2B5EF4-FFF2-40B4-BE49-F238E27FC236}">
                <a16:creationId xmlns:a16="http://schemas.microsoft.com/office/drawing/2014/main" id="{F4C82535-7C2C-8D3C-05A7-1D80593B8979}"/>
              </a:ext>
            </a:extLst>
          </p:cNvPr>
          <p:cNvSpPr txBox="1"/>
          <p:nvPr/>
        </p:nvSpPr>
        <p:spPr>
          <a:xfrm>
            <a:off x="5180" y="1826283"/>
            <a:ext cx="9143999"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defTabSz="914400"/>
            <a:r>
              <a:rPr lang="en-US" sz="9600" b="1" dirty="0">
                <a:solidFill>
                  <a:schemeClr val="bg1"/>
                </a:solidFill>
                <a:latin typeface="Aptos" panose="020B0004020202020204" pitchFamily="34" charset="0"/>
              </a:rPr>
              <a:t>obrigado</a:t>
            </a:r>
            <a:endParaRPr lang="en-US" sz="9600" b="1" dirty="0">
              <a:latin typeface="Aptos" panose="020B0004020202020204" pitchFamily="34" charset="0"/>
            </a:endParaRPr>
          </a:p>
        </p:txBody>
      </p:sp>
      <p:pic>
        <p:nvPicPr>
          <p:cNvPr id="3" name="Picture 2">
            <a:extLst>
              <a:ext uri="{FF2B5EF4-FFF2-40B4-BE49-F238E27FC236}">
                <a16:creationId xmlns:a16="http://schemas.microsoft.com/office/drawing/2014/main" id="{8359EB95-AE92-54B5-4117-4B1F71FE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200" y="124803"/>
            <a:ext cx="970310" cy="131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584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9AA513-CDF8-5CF1-5E81-664D106CFC0E}"/>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chemeClr val="bg1"/>
                </a:solidFill>
                <a:latin typeface="Aptos"/>
                <a:ea typeface="+mn-lt"/>
                <a:cs typeface="+mn-lt"/>
              </a:rPr>
              <a:t>The very beginning</a:t>
            </a:r>
            <a:endParaRPr lang="en-US" b="1" dirty="0">
              <a:solidFill>
                <a:schemeClr val="bg1"/>
              </a:solidFill>
              <a:latin typeface="Aptos"/>
            </a:endParaRPr>
          </a:p>
        </p:txBody>
      </p:sp>
      <p:sp>
        <p:nvSpPr>
          <p:cNvPr id="7" name="TextBox 6">
            <a:extLst>
              <a:ext uri="{FF2B5EF4-FFF2-40B4-BE49-F238E27FC236}">
                <a16:creationId xmlns:a16="http://schemas.microsoft.com/office/drawing/2014/main" id="{E0B0F6C8-43E4-7095-AA6E-8FC93B69D8BF}"/>
              </a:ext>
            </a:extLst>
          </p:cNvPr>
          <p:cNvSpPr txBox="1"/>
          <p:nvPr/>
        </p:nvSpPr>
        <p:spPr>
          <a:xfrm>
            <a:off x="176315" y="1879255"/>
            <a:ext cx="4109247"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defTabSz="914400"/>
            <a:r>
              <a:rPr lang="en-US" sz="2800" dirty="0">
                <a:solidFill>
                  <a:schemeClr val="bg1"/>
                </a:solidFill>
                <a:latin typeface="Aptos"/>
                <a:ea typeface="+mn-lt"/>
                <a:cs typeface="+mn-lt"/>
              </a:rPr>
              <a:t>Before ranking</a:t>
            </a:r>
          </a:p>
          <a:p>
            <a:pPr algn="ctr" defTabSz="914400"/>
            <a:r>
              <a:rPr lang="en-US" sz="2800" dirty="0">
                <a:solidFill>
                  <a:schemeClr val="bg1"/>
                </a:solidFill>
                <a:latin typeface="Aptos"/>
                <a:ea typeface="+mn-lt"/>
                <a:cs typeface="+mn-lt"/>
              </a:rPr>
              <a:t>Before indexing</a:t>
            </a:r>
          </a:p>
          <a:p>
            <a:pPr algn="ctr" defTabSz="914400"/>
            <a:r>
              <a:rPr lang="en-US" sz="2800" dirty="0">
                <a:solidFill>
                  <a:schemeClr val="bg1"/>
                </a:solidFill>
                <a:latin typeface="Aptos"/>
                <a:ea typeface="+mn-lt"/>
                <a:cs typeface="+mn-lt"/>
              </a:rPr>
              <a:t>Before crawling</a:t>
            </a:r>
          </a:p>
        </p:txBody>
      </p:sp>
      <p:pic>
        <p:nvPicPr>
          <p:cNvPr id="2" name="Picture 1">
            <a:extLst>
              <a:ext uri="{FF2B5EF4-FFF2-40B4-BE49-F238E27FC236}">
                <a16:creationId xmlns:a16="http://schemas.microsoft.com/office/drawing/2014/main" id="{A844DC50-829D-2BEB-1A49-943126C6A6B6}"/>
              </a:ext>
            </a:extLst>
          </p:cNvPr>
          <p:cNvPicPr>
            <a:picLocks noChangeAspect="1"/>
          </p:cNvPicPr>
          <p:nvPr/>
        </p:nvPicPr>
        <p:blipFill rotWithShape="1">
          <a:blip r:embed="rId5"/>
          <a:srcRect r="36369" b="49356"/>
          <a:stretch/>
        </p:blipFill>
        <p:spPr>
          <a:xfrm>
            <a:off x="4572000" y="926620"/>
            <a:ext cx="4371920" cy="3671842"/>
          </a:xfrm>
          <a:prstGeom prst="roundRect">
            <a:avLst>
              <a:gd name="adj" fmla="val 37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1371506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026" name="Picture 2" descr="Gautam Singh on LinkedIn: #digitaldominance #seoexpertise ...">
            <a:extLst>
              <a:ext uri="{FF2B5EF4-FFF2-40B4-BE49-F238E27FC236}">
                <a16:creationId xmlns:a16="http://schemas.microsoft.com/office/drawing/2014/main" id="{A08ED15A-76F6-5728-A36D-E03E926E4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119" y="849374"/>
            <a:ext cx="5845762" cy="351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80150"/>
      </p:ext>
    </p:extLst>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D6186-B339-F3D0-BB0F-3C5590478E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E72010-1DB9-1740-C486-49EC0829854D}"/>
              </a:ext>
            </a:extLst>
          </p:cNvPr>
          <p:cNvSpPr txBox="1"/>
          <p:nvPr/>
        </p:nvSpPr>
        <p:spPr>
          <a:xfrm>
            <a:off x="0" y="2180048"/>
            <a:ext cx="9144000"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500" b="1" dirty="0">
                <a:solidFill>
                  <a:schemeClr val="bg1"/>
                </a:solidFill>
                <a:effectLst>
                  <a:outerShdw blurRad="38100" dist="38100" dir="2700000" algn="tl">
                    <a:srgbClr val="000000">
                      <a:alpha val="43137"/>
                    </a:srgbClr>
                  </a:outerShdw>
                </a:effectLst>
                <a:latin typeface="Aptos" panose="020B0004020202020204" pitchFamily="34" charset="0"/>
              </a:rPr>
              <a:t>Before we </a:t>
            </a:r>
            <a:r>
              <a:rPr lang="en-US" sz="4500" b="1" u="sng" dirty="0">
                <a:solidFill>
                  <a:schemeClr val="bg1"/>
                </a:solidFill>
                <a:effectLst>
                  <a:outerShdw blurRad="38100" dist="38100" dir="2700000" algn="tl">
                    <a:srgbClr val="000000">
                      <a:alpha val="43137"/>
                    </a:srgbClr>
                  </a:outerShdw>
                </a:effectLst>
                <a:latin typeface="Aptos" panose="020B0004020202020204" pitchFamily="34" charset="0"/>
              </a:rPr>
              <a:t>move</a:t>
            </a:r>
            <a:r>
              <a:rPr lang="en-US" sz="4500" b="1" dirty="0">
                <a:solidFill>
                  <a:schemeClr val="bg1"/>
                </a:solidFill>
                <a:effectLst>
                  <a:outerShdw blurRad="38100" dist="38100" dir="2700000" algn="tl">
                    <a:srgbClr val="000000">
                      <a:alpha val="43137"/>
                    </a:srgbClr>
                  </a:outerShdw>
                </a:effectLst>
                <a:latin typeface="Aptos" panose="020B0004020202020204" pitchFamily="34" charset="0"/>
              </a:rPr>
              <a:t> any further</a:t>
            </a:r>
            <a:endParaRPr lang="en-CA" sz="4500" b="1" dirty="0">
              <a:solidFill>
                <a:schemeClr val="bg1"/>
              </a:solidFill>
              <a:effectLst>
                <a:outerShdw blurRad="38100" dist="38100" dir="2700000" algn="tl">
                  <a:srgbClr val="000000">
                    <a:alpha val="43137"/>
                  </a:srgbClr>
                </a:outerShdw>
              </a:effectLst>
              <a:latin typeface="Aptos" panose="020B0004020202020204" pitchFamily="34" charset="0"/>
            </a:endParaRPr>
          </a:p>
        </p:txBody>
      </p:sp>
    </p:spTree>
    <p:extLst>
      <p:ext uri="{BB962C8B-B14F-4D97-AF65-F5344CB8AC3E}">
        <p14:creationId xmlns:p14="http://schemas.microsoft.com/office/powerpoint/2010/main" val="12807152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056B-C351-599E-174F-0047682561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0B3380E-3267-74FF-27B9-5A8F7BC525D7}"/>
              </a:ext>
            </a:extLst>
          </p:cNvPr>
          <p:cNvSpPr txBox="1"/>
          <p:nvPr/>
        </p:nvSpPr>
        <p:spPr>
          <a:xfrm>
            <a:off x="-1" y="-1"/>
            <a:ext cx="914399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37160" rIns="45718" bIns="45718" numCol="1" spcCol="38100" rtlCol="0" fromWordArt="0" anchor="t" anchorCtr="0" forceAA="0" compatLnSpc="1">
            <a:prstTxWarp prst="textNoShape">
              <a:avLst/>
            </a:prstTxWarp>
            <a:spAutoFit/>
          </a:bodyPr>
          <a:lstStyle/>
          <a:p>
            <a:pPr defTabSz="914400"/>
            <a:r>
              <a:rPr lang="en-US" sz="4000" b="1" dirty="0">
                <a:solidFill>
                  <a:srgbClr val="FFFFFF"/>
                </a:solidFill>
                <a:latin typeface="Aptos" panose="020B0004020202020204" pitchFamily="34" charset="0"/>
                <a:ea typeface="+mn-lt"/>
                <a:cs typeface="+mn-lt"/>
              </a:rPr>
              <a:t>Some things don't change</a:t>
            </a:r>
            <a:endParaRPr lang="en-US" b="1" dirty="0">
              <a:latin typeface="Aptos" panose="020B0004020202020204" pitchFamily="34" charset="0"/>
            </a:endParaRPr>
          </a:p>
        </p:txBody>
      </p:sp>
      <p:pic>
        <p:nvPicPr>
          <p:cNvPr id="3" name="Picture 2">
            <a:extLst>
              <a:ext uri="{FF2B5EF4-FFF2-40B4-BE49-F238E27FC236}">
                <a16:creationId xmlns:a16="http://schemas.microsoft.com/office/drawing/2014/main" id="{4C85A4C9-AFC2-2381-76CE-22DD782B6758}"/>
              </a:ext>
            </a:extLst>
          </p:cNvPr>
          <p:cNvPicPr>
            <a:picLocks noChangeAspect="1"/>
          </p:cNvPicPr>
          <p:nvPr/>
        </p:nvPicPr>
        <p:blipFill>
          <a:blip r:embed="rId3"/>
          <a:stretch>
            <a:fillRect/>
          </a:stretch>
        </p:blipFill>
        <p:spPr>
          <a:xfrm>
            <a:off x="1070342" y="1041738"/>
            <a:ext cx="7005576" cy="3448421"/>
          </a:xfrm>
          <a:prstGeom prst="roundRect">
            <a:avLst>
              <a:gd name="adj" fmla="val 3778"/>
            </a:avLst>
          </a:prstGeom>
          <a:ln>
            <a:solidFill>
              <a:srgbClr val="4472C4"/>
            </a:solidFill>
          </a:ln>
          <a:effectLst>
            <a:outerShdw blurRad="50800" dist="38100" dir="2700000" algn="tl" rotWithShape="0">
              <a:prstClr val="black">
                <a:alpha val="40000"/>
              </a:prstClr>
            </a:outerShdw>
          </a:effectLst>
        </p:spPr>
      </p:pic>
      <p:pic>
        <p:nvPicPr>
          <p:cNvPr id="2" name="Picture 2">
            <a:extLst>
              <a:ext uri="{FF2B5EF4-FFF2-40B4-BE49-F238E27FC236}">
                <a16:creationId xmlns:a16="http://schemas.microsoft.com/office/drawing/2014/main" id="{1143D6D6-50AB-0A8A-835E-8433133E8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4413738"/>
            <a:ext cx="462180" cy="625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4ABFA5-2A37-9485-E62E-22EC5FD41FB4}"/>
              </a:ext>
            </a:extLst>
          </p:cNvPr>
          <p:cNvSpPr txBox="1"/>
          <p:nvPr/>
        </p:nvSpPr>
        <p:spPr>
          <a:xfrm>
            <a:off x="4571999" y="4731681"/>
            <a:ext cx="444744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400" b="1" dirty="0">
                <a:solidFill>
                  <a:srgbClr val="FFFFFF"/>
                </a:solidFill>
                <a:latin typeface="Aptos" panose="020B0004020202020204" pitchFamily="34" charset="0"/>
                <a:ea typeface="+mn-lt"/>
                <a:cs typeface="+mn-lt"/>
              </a:rPr>
              <a:t>Why/What/</a:t>
            </a:r>
            <a:r>
              <a:rPr lang="en-US" sz="1400" b="1" u="sng" dirty="0">
                <a:solidFill>
                  <a:srgbClr val="FFFFFF"/>
                </a:solidFill>
                <a:latin typeface="Aptos" panose="020B0004020202020204" pitchFamily="34" charset="0"/>
                <a:ea typeface="+mn-lt"/>
                <a:cs typeface="+mn-lt"/>
              </a:rPr>
              <a:t>Who</a:t>
            </a:r>
            <a:r>
              <a:rPr lang="en-US" sz="1400" b="1" dirty="0">
                <a:solidFill>
                  <a:srgbClr val="FFFFFF"/>
                </a:solidFill>
                <a:latin typeface="Aptos" panose="020B0004020202020204" pitchFamily="34" charset="0"/>
                <a:ea typeface="+mn-lt"/>
                <a:cs typeface="+mn-lt"/>
              </a:rPr>
              <a:t>/Where/When/How/</a:t>
            </a:r>
            <a:r>
              <a:rPr lang="en-US" sz="1400" b="1" dirty="0" err="1">
                <a:solidFill>
                  <a:srgbClr val="FFFFFF"/>
                </a:solidFill>
                <a:latin typeface="Aptos" panose="020B0004020202020204" pitchFamily="34" charset="0"/>
                <a:ea typeface="+mn-lt"/>
                <a:cs typeface="+mn-lt"/>
              </a:rPr>
              <a:t>HowMuch</a:t>
            </a:r>
            <a:endParaRPr lang="en-US" dirty="0"/>
          </a:p>
        </p:txBody>
      </p:sp>
    </p:spTree>
    <p:extLst>
      <p:ext uri="{BB962C8B-B14F-4D97-AF65-F5344CB8AC3E}">
        <p14:creationId xmlns:p14="http://schemas.microsoft.com/office/powerpoint/2010/main" val="19986526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A9DC-0174-B2AD-D071-BAB33ED662FA}"/>
            </a:ext>
          </a:extLst>
        </p:cNvPr>
        <p:cNvGrpSpPr/>
        <p:nvPr/>
      </p:nvGrpSpPr>
      <p:grpSpPr>
        <a:xfrm>
          <a:off x="0" y="0"/>
          <a:ext cx="0" cy="0"/>
          <a:chOff x="0" y="0"/>
          <a:chExt cx="0" cy="0"/>
        </a:xfrm>
      </p:grpSpPr>
      <p:pic>
        <p:nvPicPr>
          <p:cNvPr id="1026" name="Picture 2" descr="Stylight | LinkedIn">
            <a:extLst>
              <a:ext uri="{FF2B5EF4-FFF2-40B4-BE49-F238E27FC236}">
                <a16:creationId xmlns:a16="http://schemas.microsoft.com/office/drawing/2014/main" id="{E68E7DA2-2822-9853-62B5-E8D8DE93E6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156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glasses and a grey shirt with his arms crossed&#10;&#10;Description automatically generated">
            <a:extLst>
              <a:ext uri="{FF2B5EF4-FFF2-40B4-BE49-F238E27FC236}">
                <a16:creationId xmlns:a16="http://schemas.microsoft.com/office/drawing/2014/main" id="{7E80F9FF-F587-E231-7C72-1D7FD9D378C9}"/>
              </a:ext>
            </a:extLst>
          </p:cNvPr>
          <p:cNvPicPr>
            <a:picLocks noChangeAspect="1"/>
          </p:cNvPicPr>
          <p:nvPr/>
        </p:nvPicPr>
        <p:blipFill>
          <a:blip r:embed="rId5"/>
          <a:srcRect l="17978" r="17978"/>
          <a:stretch/>
        </p:blipFill>
        <p:spPr>
          <a:xfrm>
            <a:off x="2557462" y="-292822"/>
            <a:ext cx="5214938" cy="5436322"/>
          </a:xfrm>
          <a:prstGeom prst="rect">
            <a:avLst/>
          </a:prstGeom>
        </p:spPr>
      </p:pic>
      <p:sp>
        <p:nvSpPr>
          <p:cNvPr id="14" name="TextBox 13">
            <a:extLst>
              <a:ext uri="{FF2B5EF4-FFF2-40B4-BE49-F238E27FC236}">
                <a16:creationId xmlns:a16="http://schemas.microsoft.com/office/drawing/2014/main" id="{ACA3B800-8D71-4C90-B1FE-AABC7CFD0725}"/>
              </a:ext>
            </a:extLst>
          </p:cNvPr>
          <p:cNvSpPr txBox="1"/>
          <p:nvPr/>
        </p:nvSpPr>
        <p:spPr>
          <a:xfrm>
            <a:off x="-4623045" y="2102175"/>
            <a:ext cx="4600510"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400" dirty="0">
                <a:solidFill>
                  <a:schemeClr val="bg1"/>
                </a:solidFill>
                <a:latin typeface="Aptos" panose="020B0004020202020204" pitchFamily="34" charset="0"/>
                <a:ea typeface="+mn-lt"/>
                <a:cs typeface="+mn-lt"/>
              </a:rPr>
              <a:t>🚀Tech SEO since 2009</a:t>
            </a:r>
          </a:p>
          <a:p>
            <a:pPr defTabSz="914400"/>
            <a:r>
              <a:rPr lang="en-US" sz="2400" dirty="0">
                <a:solidFill>
                  <a:schemeClr val="bg1"/>
                </a:solidFill>
                <a:latin typeface="Aptos" panose="020B0004020202020204" pitchFamily="34" charset="0"/>
                <a:ea typeface="+mn-lt"/>
                <a:cs typeface="+mn-lt"/>
              </a:rPr>
              <a:t>🛠 Agency, in house, freelancer, consultant</a:t>
            </a:r>
          </a:p>
          <a:p>
            <a:pPr defTabSz="914400"/>
            <a:endParaRPr lang="en-US" sz="2400" dirty="0">
              <a:solidFill>
                <a:schemeClr val="bg1"/>
              </a:solidFill>
              <a:latin typeface="Aptos" panose="020B0004020202020204" pitchFamily="34" charset="0"/>
              <a:ea typeface="+mn-lt"/>
              <a:cs typeface="+mn-lt"/>
            </a:endParaRPr>
          </a:p>
          <a:p>
            <a:pPr defTabSz="914400"/>
            <a:r>
              <a:rPr lang="en-US" sz="2400" dirty="0">
                <a:solidFill>
                  <a:schemeClr val="bg1"/>
                </a:solidFill>
                <a:latin typeface="Aptos" panose="020B0004020202020204" pitchFamily="34" charset="0"/>
                <a:ea typeface="+mn-lt"/>
                <a:cs typeface="+mn-lt"/>
              </a:rPr>
              <a:t>pandraus.com/</a:t>
            </a:r>
            <a:r>
              <a:rPr lang="en-US" sz="2400" dirty="0" err="1">
                <a:solidFill>
                  <a:schemeClr val="bg1"/>
                </a:solidFill>
                <a:latin typeface="Aptos" panose="020B0004020202020204" pitchFamily="34" charset="0"/>
                <a:ea typeface="+mn-lt"/>
                <a:cs typeface="+mn-lt"/>
              </a:rPr>
              <a:t>brighton</a:t>
            </a:r>
            <a:endParaRPr lang="en-US" sz="2400" dirty="0">
              <a:solidFill>
                <a:schemeClr val="bg1"/>
              </a:solidFill>
              <a:latin typeface="Aptos" panose="020B0004020202020204" pitchFamily="34" charset="0"/>
              <a:ea typeface="+mn-lt"/>
              <a:cs typeface="+mn-lt"/>
            </a:endParaRPr>
          </a:p>
        </p:txBody>
      </p:sp>
      <p:sp>
        <p:nvSpPr>
          <p:cNvPr id="15" name="TextBox 14">
            <a:extLst>
              <a:ext uri="{FF2B5EF4-FFF2-40B4-BE49-F238E27FC236}">
                <a16:creationId xmlns:a16="http://schemas.microsoft.com/office/drawing/2014/main" id="{28AEC194-9FBE-3910-A8B4-BD437B00401F}"/>
              </a:ext>
            </a:extLst>
          </p:cNvPr>
          <p:cNvSpPr txBox="1"/>
          <p:nvPr/>
        </p:nvSpPr>
        <p:spPr>
          <a:xfrm>
            <a:off x="2053021" y="1048258"/>
            <a:ext cx="6223819"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9600" b="1" u="none" strike="noStrike" cap="none" spc="0" normalizeH="0" baseline="0" dirty="0">
                <a:ln>
                  <a:noFill/>
                </a:ln>
                <a:solidFill>
                  <a:schemeClr val="bg1"/>
                </a:solidFill>
                <a:effectLst>
                  <a:outerShdw blurRad="38100" dist="38100" dir="2700000" algn="tl">
                    <a:srgbClr val="000000">
                      <a:alpha val="43137"/>
                    </a:srgbClr>
                  </a:outerShdw>
                </a:effectLst>
                <a:uFillTx/>
                <a:latin typeface="Aptos" panose="020B0004020202020204" pitchFamily="34" charset="0"/>
                <a:sym typeface="Helvetica"/>
              </a:rPr>
              <a:t>Paulo </a:t>
            </a:r>
          </a:p>
          <a:p>
            <a:pPr marL="0" marR="0" indent="0" algn="ctr" defTabSz="914400" rtl="0" fontAlgn="auto" latinLnBrk="0" hangingPunct="0">
              <a:lnSpc>
                <a:spcPct val="100000"/>
              </a:lnSpc>
              <a:spcBef>
                <a:spcPts val="0"/>
              </a:spcBef>
              <a:spcAft>
                <a:spcPts val="0"/>
              </a:spcAft>
              <a:buClrTx/>
              <a:buSzTx/>
              <a:buFontTx/>
              <a:buNone/>
              <a:tabLst/>
            </a:pPr>
            <a:r>
              <a:rPr kumimoji="0" lang="en-US" sz="9600" b="1" u="none" strike="noStrike" cap="none" spc="0" normalizeH="0" baseline="0" dirty="0">
                <a:ln>
                  <a:noFill/>
                </a:ln>
                <a:solidFill>
                  <a:schemeClr val="bg1"/>
                </a:solidFill>
                <a:effectLst>
                  <a:outerShdw blurRad="38100" dist="38100" dir="2700000" algn="tl">
                    <a:srgbClr val="000000">
                      <a:alpha val="43137"/>
                    </a:srgbClr>
                  </a:outerShdw>
                </a:effectLst>
                <a:uFillTx/>
                <a:latin typeface="Aptos" panose="020B0004020202020204" pitchFamily="34" charset="0"/>
                <a:sym typeface="Helvetica"/>
              </a:rPr>
              <a:t>Andraus</a:t>
            </a:r>
          </a:p>
        </p:txBody>
      </p:sp>
    </p:spTree>
    <p:extLst>
      <p:ext uri="{BB962C8B-B14F-4D97-AF65-F5344CB8AC3E}">
        <p14:creationId xmlns:p14="http://schemas.microsoft.com/office/powerpoint/2010/main" val="1865443488"/>
      </p:ext>
    </p:extLst>
  </p:cSld>
  <p:clrMapOvr>
    <a:masterClrMapping/>
  </p:clrMapOvr>
  <p:transition spd="med" advClick="0" advTm="1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ECE83-86AF-2141-0D3D-DAE1F87E01DB}"/>
            </a:ext>
          </a:extLst>
        </p:cNvPr>
        <p:cNvGrpSpPr/>
        <p:nvPr/>
      </p:nvGrpSpPr>
      <p:grpSpPr>
        <a:xfrm>
          <a:off x="0" y="0"/>
          <a:ext cx="0" cy="0"/>
          <a:chOff x="0" y="0"/>
          <a:chExt cx="0" cy="0"/>
        </a:xfrm>
      </p:grpSpPr>
      <p:pic>
        <p:nvPicPr>
          <p:cNvPr id="1026" name="Picture 2" descr="Stylight | LinkedIn">
            <a:extLst>
              <a:ext uri="{FF2B5EF4-FFF2-40B4-BE49-F238E27FC236}">
                <a16:creationId xmlns:a16="http://schemas.microsoft.com/office/drawing/2014/main" id="{D19C4DFB-8C65-6058-5502-4FE466C20E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r="65000" b="15625"/>
          <a:stretch/>
        </p:blipFill>
        <p:spPr bwMode="auto">
          <a:xfrm>
            <a:off x="5943602" y="0"/>
            <a:ext cx="32003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glasses and a grey shirt with his arms crossed&#10;&#10;Description automatically generated">
            <a:extLst>
              <a:ext uri="{FF2B5EF4-FFF2-40B4-BE49-F238E27FC236}">
                <a16:creationId xmlns:a16="http://schemas.microsoft.com/office/drawing/2014/main" id="{AB84D2BC-04E3-259B-76DB-177101408E6A}"/>
              </a:ext>
            </a:extLst>
          </p:cNvPr>
          <p:cNvPicPr>
            <a:picLocks noChangeAspect="1"/>
          </p:cNvPicPr>
          <p:nvPr/>
        </p:nvPicPr>
        <p:blipFill>
          <a:blip r:embed="rId5"/>
          <a:srcRect l="17978" r="17978"/>
          <a:stretch/>
        </p:blipFill>
        <p:spPr>
          <a:xfrm>
            <a:off x="3795713" y="-292822"/>
            <a:ext cx="5214938" cy="5436322"/>
          </a:xfrm>
          <a:prstGeom prst="rect">
            <a:avLst/>
          </a:prstGeom>
        </p:spPr>
      </p:pic>
      <p:sp>
        <p:nvSpPr>
          <p:cNvPr id="5" name="TextBox 4">
            <a:extLst>
              <a:ext uri="{FF2B5EF4-FFF2-40B4-BE49-F238E27FC236}">
                <a16:creationId xmlns:a16="http://schemas.microsoft.com/office/drawing/2014/main" id="{BFD79BB4-5EAB-D9C4-AF5B-FE9179651D22}"/>
              </a:ext>
            </a:extLst>
          </p:cNvPr>
          <p:cNvSpPr txBox="1"/>
          <p:nvPr/>
        </p:nvSpPr>
        <p:spPr>
          <a:xfrm>
            <a:off x="413885" y="190500"/>
            <a:ext cx="2786515"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u="none" strike="noStrike" cap="none" spc="0" normalizeH="0" baseline="0" dirty="0">
                <a:ln>
                  <a:noFill/>
                </a:ln>
                <a:solidFill>
                  <a:schemeClr val="bg1"/>
                </a:solidFill>
                <a:effectLst/>
                <a:uFillTx/>
                <a:latin typeface="Aptos" panose="020B0004020202020204" pitchFamily="34" charset="0"/>
                <a:sym typeface="Helvetica"/>
              </a:rPr>
              <a:t>Paulo </a:t>
            </a:r>
          </a:p>
          <a:p>
            <a:pPr marL="0" marR="0" indent="0" algn="l" defTabSz="914400" rtl="0" fontAlgn="auto" latinLnBrk="0" hangingPunct="0">
              <a:lnSpc>
                <a:spcPct val="100000"/>
              </a:lnSpc>
              <a:spcBef>
                <a:spcPts val="0"/>
              </a:spcBef>
              <a:spcAft>
                <a:spcPts val="0"/>
              </a:spcAft>
              <a:buClrTx/>
              <a:buSzTx/>
              <a:buFontTx/>
              <a:buNone/>
              <a:tabLst/>
            </a:pPr>
            <a:r>
              <a:rPr kumimoji="0" lang="en-US" sz="4800" b="1" u="none" strike="noStrike" cap="none" spc="0" normalizeH="0" baseline="0" dirty="0">
                <a:ln>
                  <a:noFill/>
                </a:ln>
                <a:solidFill>
                  <a:schemeClr val="bg1"/>
                </a:solidFill>
                <a:effectLst/>
                <a:uFillTx/>
                <a:latin typeface="Aptos" panose="020B0004020202020204" pitchFamily="34" charset="0"/>
                <a:sym typeface="Helvetica"/>
              </a:rPr>
              <a:t>Andraus</a:t>
            </a:r>
          </a:p>
        </p:txBody>
      </p:sp>
      <p:sp>
        <p:nvSpPr>
          <p:cNvPr id="3" name="TextBox 2">
            <a:extLst>
              <a:ext uri="{FF2B5EF4-FFF2-40B4-BE49-F238E27FC236}">
                <a16:creationId xmlns:a16="http://schemas.microsoft.com/office/drawing/2014/main" id="{16EC9464-D648-2AF1-B750-914022543D57}"/>
              </a:ext>
            </a:extLst>
          </p:cNvPr>
          <p:cNvSpPr txBox="1"/>
          <p:nvPr/>
        </p:nvSpPr>
        <p:spPr>
          <a:xfrm>
            <a:off x="360921" y="1833538"/>
            <a:ext cx="4600510"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defTabSz="914400"/>
            <a:r>
              <a:rPr lang="en-US" sz="2400" dirty="0">
                <a:solidFill>
                  <a:schemeClr val="bg1"/>
                </a:solidFill>
                <a:latin typeface="Aptos" panose="020B0004020202020204" pitchFamily="34" charset="0"/>
                <a:ea typeface="+mn-lt"/>
                <a:cs typeface="+mn-lt"/>
              </a:rPr>
              <a:t>Tech SEO since 2009</a:t>
            </a:r>
          </a:p>
          <a:p>
            <a:pPr defTabSz="914400"/>
            <a:r>
              <a:rPr lang="en-US" sz="2400" dirty="0">
                <a:solidFill>
                  <a:schemeClr val="bg1"/>
                </a:solidFill>
                <a:latin typeface="Aptos" panose="020B0004020202020204" pitchFamily="34" charset="0"/>
                <a:ea typeface="+mn-lt"/>
                <a:cs typeface="+mn-lt"/>
              </a:rPr>
              <a:t>Brazil </a:t>
            </a:r>
            <a:r>
              <a:rPr lang="en-US" sz="2400" dirty="0">
                <a:solidFill>
                  <a:schemeClr val="bg1"/>
                </a:solidFill>
                <a:latin typeface="Aptos" panose="020B0004020202020204" pitchFamily="34" charset="0"/>
                <a:ea typeface="+mn-lt"/>
                <a:cs typeface="+mn-lt"/>
                <a:sym typeface="Wingdings" panose="05000000000000000000" pitchFamily="2" charset="2"/>
              </a:rPr>
              <a:t> Canada  Germany</a:t>
            </a:r>
          </a:p>
          <a:p>
            <a:pPr defTabSz="914400"/>
            <a:r>
              <a:rPr lang="en-US" sz="2400" dirty="0">
                <a:solidFill>
                  <a:schemeClr val="bg1"/>
                </a:solidFill>
                <a:latin typeface="Aptos" panose="020B0004020202020204" pitchFamily="34" charset="0"/>
                <a:ea typeface="+mn-lt"/>
                <a:cs typeface="+mn-lt"/>
                <a:sym typeface="Wingdings" panose="05000000000000000000" pitchFamily="2" charset="2"/>
              </a:rPr>
              <a:t>Married, dog dad, traveler</a:t>
            </a:r>
          </a:p>
          <a:p>
            <a:pPr defTabSz="914400"/>
            <a:endParaRPr lang="en-US" sz="2400" dirty="0">
              <a:solidFill>
                <a:schemeClr val="bg1"/>
              </a:solidFill>
              <a:latin typeface="Aptos" panose="020B0004020202020204" pitchFamily="34" charset="0"/>
              <a:ea typeface="+mn-lt"/>
              <a:cs typeface="+mn-lt"/>
              <a:sym typeface="Wingdings" panose="05000000000000000000" pitchFamily="2" charset="2"/>
            </a:endParaRPr>
          </a:p>
          <a:p>
            <a:pPr defTabSz="914400"/>
            <a:r>
              <a:rPr lang="en-US" sz="2400" dirty="0">
                <a:solidFill>
                  <a:schemeClr val="accent1"/>
                </a:solidFill>
                <a:highlight>
                  <a:srgbClr val="FFFF00"/>
                </a:highlight>
                <a:latin typeface="Aptos" panose="020B0004020202020204" pitchFamily="34" charset="0"/>
                <a:ea typeface="+mn-lt"/>
                <a:cs typeface="+mn-lt"/>
                <a:sym typeface="Wingdings" panose="05000000000000000000" pitchFamily="2" charset="2"/>
              </a:rPr>
              <a:t>Host of </a:t>
            </a:r>
            <a:r>
              <a:rPr lang="en-US" sz="2400" u="sng" dirty="0" err="1">
                <a:solidFill>
                  <a:schemeClr val="accent1"/>
                </a:solidFill>
                <a:highlight>
                  <a:srgbClr val="FFFF00"/>
                </a:highlight>
                <a:latin typeface="Aptos" panose="020B0004020202020204" pitchFamily="34" charset="0"/>
                <a:ea typeface="+mn-lt"/>
                <a:cs typeface="+mn-lt"/>
                <a:sym typeface="Wingdings" panose="05000000000000000000" pitchFamily="2" charset="2"/>
              </a:rPr>
              <a:t>seogameshow.com</a:t>
            </a:r>
            <a:endParaRPr lang="en-US" sz="2400" u="sng" dirty="0">
              <a:solidFill>
                <a:schemeClr val="accent1"/>
              </a:solidFill>
              <a:highlight>
                <a:srgbClr val="FFFF00"/>
              </a:highlight>
              <a:latin typeface="Aptos" panose="020B0004020202020204" pitchFamily="34" charset="0"/>
              <a:ea typeface="+mn-lt"/>
              <a:cs typeface="+mn-lt"/>
              <a:sym typeface="Wingdings" panose="05000000000000000000" pitchFamily="2" charset="2"/>
            </a:endParaRPr>
          </a:p>
          <a:p>
            <a:pPr defTabSz="914400"/>
            <a:r>
              <a:rPr lang="en-US" sz="2400" dirty="0">
                <a:solidFill>
                  <a:schemeClr val="bg1"/>
                </a:solidFill>
                <a:latin typeface="Aptos" panose="020B0004020202020204" pitchFamily="34" charset="0"/>
                <a:ea typeface="+mn-lt"/>
                <a:cs typeface="+mn-lt"/>
                <a:sym typeface="Wingdings" panose="05000000000000000000" pitchFamily="2" charset="2"/>
              </a:rPr>
              <a:t>Doesn’t have a course</a:t>
            </a:r>
          </a:p>
          <a:p>
            <a:pPr defTabSz="914400"/>
            <a:r>
              <a:rPr lang="en-US" sz="2400" dirty="0">
                <a:solidFill>
                  <a:schemeClr val="bg1"/>
                </a:solidFill>
                <a:latin typeface="Aptos" panose="020B0004020202020204" pitchFamily="34" charset="0"/>
                <a:ea typeface="+mn-lt"/>
                <a:cs typeface="+mn-lt"/>
                <a:sym typeface="Wingdings" panose="05000000000000000000" pitchFamily="2" charset="2"/>
              </a:rPr>
              <a:t>Doesn’t have a newsletter</a:t>
            </a:r>
          </a:p>
          <a:p>
            <a:pPr defTabSz="914400"/>
            <a:r>
              <a:rPr lang="en-US" sz="2400" dirty="0">
                <a:solidFill>
                  <a:schemeClr val="bg1"/>
                </a:solidFill>
                <a:latin typeface="Aptos" panose="020B0004020202020204" pitchFamily="34" charset="0"/>
                <a:ea typeface="+mn-lt"/>
                <a:cs typeface="+mn-lt"/>
                <a:sym typeface="Wingdings" panose="05000000000000000000" pitchFamily="2" charset="2"/>
              </a:rPr>
              <a:t>Just really like SEO</a:t>
            </a:r>
            <a:endParaRPr lang="en-US" sz="2400" dirty="0">
              <a:solidFill>
                <a:schemeClr val="bg1"/>
              </a:solidFill>
              <a:latin typeface="Aptos" panose="020B0004020202020204" pitchFamily="34" charset="0"/>
              <a:ea typeface="+mn-lt"/>
              <a:cs typeface="+mn-lt"/>
            </a:endParaRPr>
          </a:p>
        </p:txBody>
      </p:sp>
      <p:pic>
        <p:nvPicPr>
          <p:cNvPr id="6" name="Picture 2">
            <a:extLst>
              <a:ext uri="{FF2B5EF4-FFF2-40B4-BE49-F238E27FC236}">
                <a16:creationId xmlns:a16="http://schemas.microsoft.com/office/drawing/2014/main" id="{595AE4E8-F734-2445-C1DF-C8E30217C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1481" y="564822"/>
            <a:ext cx="462180" cy="62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4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themeOverride>
</file>

<file path=ppt/theme/themeOverride2.xml><?xml version="1.0" encoding="utf-8"?>
<a:themeOverride xmlns:a="http://schemas.openxmlformats.org/drawingml/2006/main">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9165</TotalTime>
  <Words>2562</Words>
  <Application>Microsoft Office PowerPoint</Application>
  <PresentationFormat>On-screen Show (16:9)</PresentationFormat>
  <Paragraphs>287</Paragraphs>
  <Slides>39</Slides>
  <Notes>29</Notes>
  <HiddenSlides>3</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to do your analysis</vt:lpstr>
      <vt:lpstr>When to do your analysis</vt:lpstr>
      <vt:lpstr>When to do your analysis</vt:lpstr>
      <vt:lpstr>When to do your analysis</vt:lpstr>
      <vt:lpstr>PowerPoint Presentation</vt:lpstr>
      <vt:lpstr>But, wait [2]</vt:lpstr>
      <vt:lpstr>PowerPoint Presentation</vt:lpstr>
      <vt:lpstr>PowerPoint Presentation</vt:lpstr>
      <vt:lpstr>Using your log files</vt:lpstr>
      <vt:lpstr>PowerPoint Presentation</vt:lpstr>
      <vt:lpstr>PowerPoint Presentation</vt:lpstr>
      <vt:lpstr>PowerPoint Presentation</vt:lpstr>
      <vt:lpstr>PowerPoint Presentation</vt:lpstr>
      <vt:lpstr>Very nifty trick: part 1</vt:lpstr>
      <vt:lpstr>Very nifty trick: part 2</vt:lpstr>
      <vt:lpstr>Very nifty trick: part 3</vt:lpstr>
      <vt:lpstr>PowerPoint Presentation</vt:lpstr>
      <vt:lpstr>How to connect to BigQuery</vt:lpstr>
      <vt:lpstr>Combine Internal Links (SF) with Crawl Rate</vt:lpstr>
      <vt:lpstr>BigQuery Queries per page vs crawl rate</vt:lpstr>
      <vt:lpstr>Discovered but not crawled reports</vt:lpstr>
      <vt:lpstr>Use Screaming Frog segments + XML Sitemap creation</vt:lpstr>
      <vt:lpstr>PowerPoint Presentation</vt:lpstr>
      <vt:lpstr>Quick Review</vt:lpstr>
      <vt:lpstr>About the back pain,  you 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Paulo Andraus</cp:lastModifiedBy>
  <cp:revision>262</cp:revision>
  <dcterms:modified xsi:type="dcterms:W3CDTF">2024-04-25T12:03:31Z</dcterms:modified>
</cp:coreProperties>
</file>